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2"/>
  </p:notesMasterIdLst>
  <p:handoutMasterIdLst>
    <p:handoutMasterId r:id="rId13"/>
  </p:handoutMasterIdLst>
  <p:sldIdLst>
    <p:sldId id="256" r:id="rId3"/>
    <p:sldId id="2386" r:id="rId4"/>
    <p:sldId id="2385" r:id="rId5"/>
    <p:sldId id="257" r:id="rId6"/>
    <p:sldId id="2387" r:id="rId7"/>
    <p:sldId id="281" r:id="rId8"/>
    <p:sldId id="2384" r:id="rId9"/>
    <p:sldId id="259"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374" autoAdjust="0"/>
  </p:normalViewPr>
  <p:slideViewPr>
    <p:cSldViewPr snapToGrid="0">
      <p:cViewPr varScale="1">
        <p:scale>
          <a:sx n="87" d="100"/>
          <a:sy n="87" d="100"/>
        </p:scale>
        <p:origin x="14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887558033003345E-2"/>
          <c:y val="4.6293773274872635E-2"/>
          <c:w val="0.87872087984984304"/>
          <c:h val="0.79956085665293231"/>
        </c:manualLayout>
      </c:layout>
      <c:areaChart>
        <c:grouping val="standard"/>
        <c:varyColors val="0"/>
        <c:ser>
          <c:idx val="0"/>
          <c:order val="0"/>
          <c:tx>
            <c:strRef>
              <c:f>Sheet1!$B$1</c:f>
              <c:strCache>
                <c:ptCount val="1"/>
                <c:pt idx="0">
                  <c:v>Series 1</c:v>
                </c:pt>
              </c:strCache>
            </c:strRef>
          </c:tx>
          <c:spPr>
            <a:gradFill>
              <a:gsLst>
                <a:gs pos="0">
                  <a:schemeClr val="accent1">
                    <a:lumMod val="60000"/>
                    <a:lumOff val="40000"/>
                    <a:alpha val="61000"/>
                  </a:schemeClr>
                </a:gs>
                <a:gs pos="50000">
                  <a:schemeClr val="tx2">
                    <a:lumMod val="50000"/>
                  </a:schemeClr>
                </a:gs>
                <a:gs pos="100000">
                  <a:schemeClr val="tx2">
                    <a:lumMod val="50000"/>
                  </a:schemeClr>
                </a:gs>
              </a:gsLst>
              <a:path path="circle">
                <a:fillToRect l="100000" b="100000"/>
              </a:path>
            </a:gradFill>
            <a:ln>
              <a:noFill/>
            </a:ln>
          </c:spPr>
          <c:dPt>
            <c:idx val="1"/>
            <c:bubble3D val="0"/>
            <c:extLst>
              <c:ext xmlns:c16="http://schemas.microsoft.com/office/drawing/2014/chart" uri="{C3380CC4-5D6E-409C-BE32-E72D297353CC}">
                <c16:uniqueId val="{00000001-3BC0-4664-8456-B679D6944F5C}"/>
              </c:ext>
            </c:extLst>
          </c:dPt>
          <c:dPt>
            <c:idx val="2"/>
            <c:bubble3D val="0"/>
            <c:extLst>
              <c:ext xmlns:c16="http://schemas.microsoft.com/office/drawing/2014/chart" uri="{C3380CC4-5D6E-409C-BE32-E72D297353CC}">
                <c16:uniqueId val="{00000003-3BC0-4664-8456-B679D6944F5C}"/>
              </c:ext>
            </c:extLst>
          </c:dPt>
          <c:dPt>
            <c:idx val="3"/>
            <c:bubble3D val="0"/>
            <c:extLst>
              <c:ext xmlns:c16="http://schemas.microsoft.com/office/drawing/2014/chart" uri="{C3380CC4-5D6E-409C-BE32-E72D297353CC}">
                <c16:uniqueId val="{00000005-3BC0-4664-8456-B679D6944F5C}"/>
              </c:ext>
            </c:extLst>
          </c:dPt>
          <c:dPt>
            <c:idx val="4"/>
            <c:bubble3D val="0"/>
            <c:extLst>
              <c:ext xmlns:c16="http://schemas.microsoft.com/office/drawing/2014/chart" uri="{C3380CC4-5D6E-409C-BE32-E72D297353CC}">
                <c16:uniqueId val="{00000007-3BC0-4664-8456-B679D6944F5C}"/>
              </c:ext>
            </c:extLst>
          </c:dPt>
          <c:dPt>
            <c:idx val="5"/>
            <c:bubble3D val="0"/>
            <c:extLst>
              <c:ext xmlns:c16="http://schemas.microsoft.com/office/drawing/2014/chart" uri="{C3380CC4-5D6E-409C-BE32-E72D297353CC}">
                <c16:uniqueId val="{00000009-3BC0-4664-8456-B679D6944F5C}"/>
              </c:ext>
            </c:extLst>
          </c:dPt>
          <c:dPt>
            <c:idx val="7"/>
            <c:bubble3D val="0"/>
            <c:extLst>
              <c:ext xmlns:c16="http://schemas.microsoft.com/office/drawing/2014/chart" uri="{C3380CC4-5D6E-409C-BE32-E72D297353CC}">
                <c16:uniqueId val="{0000000B-3BC0-4664-8456-B679D6944F5C}"/>
              </c:ext>
            </c:extLst>
          </c:dPt>
          <c:dPt>
            <c:idx val="8"/>
            <c:bubble3D val="0"/>
            <c:extLst>
              <c:ext xmlns:c16="http://schemas.microsoft.com/office/drawing/2014/chart" uri="{C3380CC4-5D6E-409C-BE32-E72D297353CC}">
                <c16:uniqueId val="{0000000D-3BC0-4664-8456-B679D6944F5C}"/>
              </c:ext>
            </c:extLst>
          </c:dPt>
          <c:dPt>
            <c:idx val="9"/>
            <c:bubble3D val="0"/>
            <c:extLst>
              <c:ext xmlns:c16="http://schemas.microsoft.com/office/drawing/2014/chart" uri="{C3380CC4-5D6E-409C-BE32-E72D297353CC}">
                <c16:uniqueId val="{0000000F-3BC0-4664-8456-B679D6944F5C}"/>
              </c:ext>
            </c:extLst>
          </c:dPt>
          <c:dPt>
            <c:idx val="10"/>
            <c:bubble3D val="0"/>
            <c:extLst>
              <c:ext xmlns:c16="http://schemas.microsoft.com/office/drawing/2014/chart" uri="{C3380CC4-5D6E-409C-BE32-E72D297353CC}">
                <c16:uniqueId val="{00000011-3BC0-4664-8456-B679D6944F5C}"/>
              </c:ext>
            </c:extLst>
          </c:dPt>
          <c:dPt>
            <c:idx val="11"/>
            <c:bubble3D val="0"/>
            <c:extLst>
              <c:ext xmlns:c16="http://schemas.microsoft.com/office/drawing/2014/chart" uri="{C3380CC4-5D6E-409C-BE32-E72D297353CC}">
                <c16:uniqueId val="{00000013-3BC0-4664-8456-B679D6944F5C}"/>
              </c:ext>
            </c:extLst>
          </c:dPt>
          <c:cat>
            <c:strRef>
              <c:f>Sheet1!$A$2:$A$13</c:f>
              <c:strCache>
                <c:ptCount val="12"/>
                <c:pt idx="0">
                  <c:v>Jan</c:v>
                </c:pt>
                <c:pt idx="1">
                  <c:v>Feb</c:v>
                </c:pt>
                <c:pt idx="2">
                  <c:v>Mar</c:v>
                </c:pt>
                <c:pt idx="3">
                  <c:v>Apr</c:v>
                </c:pt>
                <c:pt idx="4">
                  <c:v>May</c:v>
                </c:pt>
                <c:pt idx="5">
                  <c:v>Jun</c:v>
                </c:pt>
                <c:pt idx="6">
                  <c:v>Jul</c:v>
                </c:pt>
                <c:pt idx="7">
                  <c:v>Aug</c:v>
                </c:pt>
                <c:pt idx="8">
                  <c:v>Sep</c:v>
                </c:pt>
                <c:pt idx="9">
                  <c:v>Act</c:v>
                </c:pt>
                <c:pt idx="10">
                  <c:v>Nov</c:v>
                </c:pt>
                <c:pt idx="11">
                  <c:v>Dec</c:v>
                </c:pt>
              </c:strCache>
            </c:strRef>
          </c:cat>
          <c:val>
            <c:numRef>
              <c:f>Sheet1!$B$2:$B$13</c:f>
              <c:numCache>
                <c:formatCode>General</c:formatCode>
                <c:ptCount val="12"/>
                <c:pt idx="0">
                  <c:v>10</c:v>
                </c:pt>
                <c:pt idx="1">
                  <c:v>20</c:v>
                </c:pt>
                <c:pt idx="2">
                  <c:v>20</c:v>
                </c:pt>
                <c:pt idx="3">
                  <c:v>26</c:v>
                </c:pt>
                <c:pt idx="4">
                  <c:v>33</c:v>
                </c:pt>
                <c:pt idx="5">
                  <c:v>45</c:v>
                </c:pt>
                <c:pt idx="6">
                  <c:v>55</c:v>
                </c:pt>
                <c:pt idx="7">
                  <c:v>60</c:v>
                </c:pt>
                <c:pt idx="8">
                  <c:v>72</c:v>
                </c:pt>
                <c:pt idx="9">
                  <c:v>79</c:v>
                </c:pt>
                <c:pt idx="10">
                  <c:v>82</c:v>
                </c:pt>
                <c:pt idx="11">
                  <c:v>90</c:v>
                </c:pt>
              </c:numCache>
            </c:numRef>
          </c:val>
          <c:extLst>
            <c:ext xmlns:c16="http://schemas.microsoft.com/office/drawing/2014/chart" uri="{C3380CC4-5D6E-409C-BE32-E72D297353CC}">
              <c16:uniqueId val="{00000015-3BC0-4664-8456-B679D6944F5C}"/>
            </c:ext>
          </c:extLst>
        </c:ser>
        <c:dLbls>
          <c:showLegendKey val="0"/>
          <c:showVal val="0"/>
          <c:showCatName val="0"/>
          <c:showSerName val="0"/>
          <c:showPercent val="0"/>
          <c:showBubbleSize val="0"/>
        </c:dLbls>
        <c:axId val="294975920"/>
        <c:axId val="294866784"/>
      </c:areaChart>
      <c:catAx>
        <c:axId val="294975920"/>
        <c:scaling>
          <c:orientation val="minMax"/>
        </c:scaling>
        <c:delete val="1"/>
        <c:axPos val="b"/>
        <c:numFmt formatCode="General" sourceLinked="0"/>
        <c:majorTickMark val="out"/>
        <c:minorTickMark val="none"/>
        <c:tickLblPos val="nextTo"/>
        <c:crossAx val="294866784"/>
        <c:crosses val="autoZero"/>
        <c:auto val="1"/>
        <c:lblAlgn val="ctr"/>
        <c:lblOffset val="100"/>
        <c:noMultiLvlLbl val="0"/>
      </c:catAx>
      <c:valAx>
        <c:axId val="294866784"/>
        <c:scaling>
          <c:orientation val="minMax"/>
        </c:scaling>
        <c:delete val="1"/>
        <c:axPos val="l"/>
        <c:majorGridlines>
          <c:spPr>
            <a:ln>
              <a:solidFill>
                <a:prstClr val="white">
                  <a:lumMod val="85000"/>
                  <a:alpha val="48000"/>
                </a:prstClr>
              </a:solidFill>
            </a:ln>
          </c:spPr>
        </c:majorGridlines>
        <c:numFmt formatCode="General" sourceLinked="0"/>
        <c:majorTickMark val="none"/>
        <c:minorTickMark val="in"/>
        <c:tickLblPos val="low"/>
        <c:crossAx val="294975920"/>
        <c:crosses val="autoZero"/>
        <c:crossBetween val="midCat"/>
      </c:valAx>
    </c:plotArea>
    <c:plotVisOnly val="1"/>
    <c:dispBlanksAs val="zero"/>
    <c:showDLblsOverMax val="0"/>
  </c:chart>
  <c:txPr>
    <a:bodyPr/>
    <a:lstStyle/>
    <a:p>
      <a:pPr>
        <a:defRPr sz="900" b="1">
          <a:solidFill>
            <a:schemeClr val="bg1">
              <a:lumMod val="75000"/>
            </a:schemeClr>
          </a:solidFil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FD7688-4066-4EBD-9416-B4C3C1BCB5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6ECC7A91-FF68-4C8B-848C-550774196B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62FFEB-377D-4A79-B559-A8A00879D9A0}" type="datetimeFigureOut">
              <a:rPr lang="en-GB" smtClean="0"/>
              <a:t>26/04/2019</a:t>
            </a:fld>
            <a:endParaRPr lang="en-GB"/>
          </a:p>
        </p:txBody>
      </p:sp>
      <p:sp>
        <p:nvSpPr>
          <p:cNvPr id="4" name="Footer Placeholder 3">
            <a:extLst>
              <a:ext uri="{FF2B5EF4-FFF2-40B4-BE49-F238E27FC236}">
                <a16:creationId xmlns:a16="http://schemas.microsoft.com/office/drawing/2014/main" id="{75E3D01B-DBFA-4D4D-BFF2-5423553E9A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602F57D-C5F9-4AC2-A126-280CCDE2F0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F3B7ED-153B-4B99-850F-3F719DAF91F5}" type="slidenum">
              <a:rPr lang="en-GB" smtClean="0"/>
              <a:t>‹#›</a:t>
            </a:fld>
            <a:endParaRPr lang="en-GB"/>
          </a:p>
        </p:txBody>
      </p:sp>
    </p:spTree>
    <p:extLst>
      <p:ext uri="{BB962C8B-B14F-4D97-AF65-F5344CB8AC3E}">
        <p14:creationId xmlns:p14="http://schemas.microsoft.com/office/powerpoint/2010/main" val="37114658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3886D-4265-4370-8B20-0A16BD9A0825}" type="datetimeFigureOut">
              <a:rPr lang="en-GB" smtClean="0"/>
              <a:t>26/04/2019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C6875B-7FDF-4AEC-B265-159BDCF47BFA}" type="slidenum">
              <a:rPr lang="en-GB" smtClean="0"/>
              <a:t>‹#›</a:t>
            </a:fld>
            <a:endParaRPr lang="en-GB"/>
          </a:p>
        </p:txBody>
      </p:sp>
    </p:spTree>
    <p:extLst>
      <p:ext uri="{BB962C8B-B14F-4D97-AF65-F5344CB8AC3E}">
        <p14:creationId xmlns:p14="http://schemas.microsoft.com/office/powerpoint/2010/main" val="59227479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400" baseline="0" dirty="0">
                <a:solidFill>
                  <a:schemeClr val="tx1"/>
                </a:solidFill>
                <a:latin typeface="+mn-lt"/>
              </a:rPr>
              <a:t>INTRODUCTION:</a:t>
            </a:r>
            <a:br>
              <a:rPr lang="en-GB" sz="2400" baseline="0" dirty="0">
                <a:solidFill>
                  <a:schemeClr val="tx1"/>
                </a:solidFill>
                <a:latin typeface="+mn-lt"/>
              </a:rPr>
            </a:br>
            <a:endParaRPr lang="en-GB" sz="2400" baseline="0" dirty="0">
              <a:solidFill>
                <a:schemeClr val="tx1"/>
              </a:solidFill>
              <a:latin typeface="+mn-lt"/>
            </a:endParaRPr>
          </a:p>
          <a:p>
            <a:r>
              <a:rPr lang="en-GB" sz="2400" baseline="0" dirty="0">
                <a:solidFill>
                  <a:schemeClr val="tx1"/>
                </a:solidFill>
                <a:latin typeface="+mn-lt"/>
              </a:rPr>
              <a:t>========================================</a:t>
            </a:r>
          </a:p>
          <a:p>
            <a:r>
              <a:rPr lang="en-GB" sz="2400" baseline="0" dirty="0">
                <a:solidFill>
                  <a:schemeClr val="tx1"/>
                </a:solidFill>
                <a:latin typeface="+mn-lt"/>
              </a:rPr>
              <a:t>SUGGESTED TIMELINE</a:t>
            </a:r>
            <a:br>
              <a:rPr lang="en-GB" sz="2400" baseline="0" dirty="0">
                <a:solidFill>
                  <a:schemeClr val="tx1"/>
                </a:solidFill>
                <a:latin typeface="+mn-lt"/>
              </a:rPr>
            </a:br>
            <a:r>
              <a:rPr lang="en-GB" sz="2400" baseline="0" dirty="0">
                <a:solidFill>
                  <a:schemeClr val="tx1"/>
                </a:solidFill>
                <a:latin typeface="+mn-lt"/>
              </a:rPr>
              <a:t>TIME START: 00:00:00</a:t>
            </a:r>
            <a:br>
              <a:rPr lang="en-GB" sz="2400" baseline="0" dirty="0">
                <a:solidFill>
                  <a:schemeClr val="tx1"/>
                </a:solidFill>
                <a:latin typeface="+mn-lt"/>
              </a:rPr>
            </a:br>
            <a:r>
              <a:rPr lang="en-GB" sz="2400" baseline="0" dirty="0">
                <a:solidFill>
                  <a:schemeClr val="tx1"/>
                </a:solidFill>
                <a:latin typeface="+mn-lt"/>
              </a:rPr>
              <a:t>TIME END   : 00:01:00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400" baseline="0" dirty="0">
                <a:solidFill>
                  <a:schemeClr val="tx1"/>
                </a:solidFill>
                <a:latin typeface="+mn-lt"/>
              </a:rPr>
              <a:t>========================================</a:t>
            </a:r>
          </a:p>
          <a:p>
            <a:br>
              <a:rPr lang="en-GB" sz="2400" baseline="0" dirty="0">
                <a:solidFill>
                  <a:schemeClr val="tx1"/>
                </a:solidFill>
                <a:latin typeface="+mn-lt"/>
              </a:rPr>
            </a:br>
            <a:br>
              <a:rPr lang="en-GB" sz="2400" baseline="0" dirty="0">
                <a:solidFill>
                  <a:schemeClr val="tx1"/>
                </a:solidFill>
                <a:latin typeface="+mn-lt"/>
              </a:rPr>
            </a:br>
            <a:r>
              <a:rPr lang="en-GB" sz="2400" baseline="0" dirty="0">
                <a:solidFill>
                  <a:schemeClr val="tx1"/>
                </a:solidFill>
                <a:latin typeface="+mn-lt"/>
              </a:rPr>
              <a:t>SUGGESTED NARRATIVE</a:t>
            </a:r>
            <a:br>
              <a:rPr lang="en-GB" sz="2400" baseline="0" dirty="0">
                <a:solidFill>
                  <a:schemeClr val="tx1"/>
                </a:solidFill>
                <a:latin typeface="+mn-lt"/>
              </a:rPr>
            </a:br>
            <a:r>
              <a:rPr lang="en-GB" sz="2400" baseline="0" dirty="0">
                <a:solidFill>
                  <a:schemeClr val="tx1"/>
                </a:solidFill>
                <a:latin typeface="+mn-lt"/>
              </a:rPr>
              <a:t>This is intended to be a very brief case history of our journey into data-driven Performance Testing &amp; Engineering.</a:t>
            </a:r>
            <a:br>
              <a:rPr lang="en-GB" sz="2400" baseline="0" dirty="0">
                <a:solidFill>
                  <a:schemeClr val="tx1"/>
                </a:solidFill>
                <a:latin typeface="+mn-lt"/>
              </a:rPr>
            </a:br>
            <a:endParaRPr lang="en-GB" sz="2400" baseline="0" dirty="0">
              <a:solidFill>
                <a:schemeClr val="tx1"/>
              </a:solidFill>
              <a:latin typeface="+mn-lt"/>
            </a:endParaRPr>
          </a:p>
          <a:p>
            <a:r>
              <a:rPr lang="en-GB" sz="2400" baseline="0" dirty="0">
                <a:solidFill>
                  <a:schemeClr val="tx1"/>
                </a:solidFill>
                <a:latin typeface="+mn-lt"/>
              </a:rPr>
              <a:t>After touching on just some of the reasons why Performance Testing was an excellent candidate for data transformation we will cover:</a:t>
            </a:r>
            <a:br>
              <a:rPr lang="en-GB" sz="2400" baseline="0" dirty="0">
                <a:solidFill>
                  <a:schemeClr val="tx1"/>
                </a:solidFill>
                <a:latin typeface="+mn-lt"/>
              </a:rPr>
            </a:br>
            <a:br>
              <a:rPr lang="en-GB" sz="2400" baseline="0" dirty="0">
                <a:solidFill>
                  <a:schemeClr val="tx1"/>
                </a:solidFill>
                <a:latin typeface="+mn-lt"/>
              </a:rPr>
            </a:br>
            <a:r>
              <a:rPr lang="en-GB" sz="2400" baseline="0" dirty="0">
                <a:solidFill>
                  <a:schemeClr val="tx1"/>
                </a:solidFill>
                <a:latin typeface="+mn-lt"/>
              </a:rPr>
              <a:t>1.	What Data Driven Testing has delivered for us.</a:t>
            </a:r>
            <a:br>
              <a:rPr lang="en-GB" sz="2400" baseline="0" dirty="0">
                <a:solidFill>
                  <a:schemeClr val="tx1"/>
                </a:solidFill>
                <a:latin typeface="+mn-lt"/>
              </a:rPr>
            </a:br>
            <a:r>
              <a:rPr lang="en-GB" sz="2400" baseline="0" dirty="0">
                <a:solidFill>
                  <a:schemeClr val="tx1"/>
                </a:solidFill>
                <a:latin typeface="+mn-lt"/>
              </a:rPr>
              <a:t>2. 	A quick look at some of the technology we used, though this session is by no means intended to be about technology per-se, its about benefiting from decision science.</a:t>
            </a:r>
          </a:p>
          <a:p>
            <a:r>
              <a:rPr lang="en-GB" sz="2400" baseline="0" dirty="0">
                <a:solidFill>
                  <a:schemeClr val="tx1"/>
                </a:solidFill>
                <a:latin typeface="+mn-lt"/>
              </a:rPr>
              <a:t>3.	How we used DevOps pipelining techniques to achieve the event and context driven actions and behaviours across the stack.</a:t>
            </a:r>
            <a:br>
              <a:rPr lang="en-GB" sz="2400" baseline="0" dirty="0">
                <a:solidFill>
                  <a:schemeClr val="tx1"/>
                </a:solidFill>
                <a:latin typeface="+mn-lt"/>
              </a:rPr>
            </a:br>
            <a:r>
              <a:rPr lang="en-GB" sz="2400" baseline="0" dirty="0">
                <a:solidFill>
                  <a:schemeClr val="tx1"/>
                </a:solidFill>
                <a:latin typeface="+mn-lt"/>
              </a:rPr>
              <a:t>4.	Where we found the value in the journey.</a:t>
            </a:r>
            <a:br>
              <a:rPr lang="en-GB" sz="2400" baseline="0" dirty="0">
                <a:solidFill>
                  <a:schemeClr val="tx1"/>
                </a:solidFill>
                <a:latin typeface="+mn-lt"/>
              </a:rPr>
            </a:br>
            <a:r>
              <a:rPr lang="en-GB" sz="2400" baseline="0" dirty="0">
                <a:solidFill>
                  <a:schemeClr val="tx1"/>
                </a:solidFill>
                <a:latin typeface="+mn-lt"/>
              </a:rPr>
              <a:t>5.	Some lessons learned.</a:t>
            </a:r>
          </a:p>
          <a:p>
            <a:pPr marL="457200" indent="-457200">
              <a:buAutoNum type="arabicPeriod" startAt="5"/>
            </a:pPr>
            <a:endParaRPr lang="en-GB" sz="2400" baseline="0" dirty="0">
              <a:solidFill>
                <a:schemeClr val="tx1"/>
              </a:solidFill>
              <a:latin typeface="+mn-lt"/>
            </a:endParaRPr>
          </a:p>
          <a:p>
            <a:pPr marL="0" indent="0">
              <a:buNone/>
            </a:pPr>
            <a:r>
              <a:rPr lang="en-GB" sz="2400" baseline="0" dirty="0">
                <a:solidFill>
                  <a:schemeClr val="tx1"/>
                </a:solidFill>
                <a:latin typeface="+mn-lt"/>
              </a:rPr>
              <a:t>[ NEXT SLIDE ]</a:t>
            </a:r>
            <a:br>
              <a:rPr lang="en-GB" sz="2400" baseline="0" dirty="0">
                <a:solidFill>
                  <a:schemeClr val="tx1"/>
                </a:solidFill>
                <a:latin typeface="+mn-lt"/>
              </a:rPr>
            </a:br>
            <a:endParaRPr lang="en-GB" sz="2400" baseline="0" dirty="0">
              <a:solidFill>
                <a:schemeClr val="tx1"/>
              </a:solidFill>
              <a:latin typeface="+mn-lt"/>
            </a:endParaRPr>
          </a:p>
        </p:txBody>
      </p:sp>
    </p:spTree>
    <p:extLst>
      <p:ext uri="{BB962C8B-B14F-4D97-AF65-F5344CB8AC3E}">
        <p14:creationId xmlns:p14="http://schemas.microsoft.com/office/powerpoint/2010/main" val="249489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 ONE:</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aseline="0" dirty="0">
                <a:solidFill>
                  <a:schemeClr val="tx1"/>
                </a:solidFill>
                <a:latin typeface="+mn-lt"/>
              </a:rPr>
              <a:t>========================================</a:t>
            </a:r>
          </a:p>
          <a:p>
            <a:r>
              <a:rPr lang="en-GB" dirty="0"/>
              <a:t>SUGGESTED TIMELINE</a:t>
            </a:r>
            <a:br>
              <a:rPr lang="en-GB" dirty="0"/>
            </a:br>
            <a:r>
              <a:rPr lang="en-GB" dirty="0"/>
              <a:t>TIME START: 00:01:00</a:t>
            </a:r>
            <a:br>
              <a:rPr lang="en-GB" dirty="0"/>
            </a:br>
            <a:r>
              <a:rPr lang="en-GB" dirty="0"/>
              <a:t>TIME END:    00:03:00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aseline="0" dirty="0">
                <a:solidFill>
                  <a:schemeClr val="tx1"/>
                </a:solidFill>
                <a:latin typeface="+mn-lt"/>
              </a:rPr>
              <a:t>========================================</a:t>
            </a:r>
          </a:p>
          <a:p>
            <a:br>
              <a:rPr lang="en-GB" dirty="0"/>
            </a:br>
            <a:endParaRPr lang="en-GB" dirty="0"/>
          </a:p>
          <a:p>
            <a:r>
              <a:rPr lang="en-GB" sz="1200" baseline="0" dirty="0">
                <a:solidFill>
                  <a:schemeClr val="tx1"/>
                </a:solidFill>
                <a:latin typeface="+mn-lt"/>
              </a:rPr>
              <a:t>SUGGESTED NARRATIVE</a:t>
            </a:r>
            <a:br>
              <a:rPr lang="en-GB" dirty="0"/>
            </a:br>
            <a:r>
              <a:rPr lang="en-GB" dirty="0"/>
              <a:t>Why Pick Performance Engineering?</a:t>
            </a:r>
            <a:br>
              <a:rPr lang="en-GB" dirty="0"/>
            </a:br>
            <a:br>
              <a:rPr lang="en-GB" dirty="0"/>
            </a:br>
            <a:r>
              <a:rPr lang="en-GB" dirty="0"/>
              <a:t>Incontestably the best choice to commence our journey. </a:t>
            </a:r>
            <a:br>
              <a:rPr lang="en-GB" dirty="0"/>
            </a:br>
            <a:br>
              <a:rPr lang="en-GB" dirty="0"/>
            </a:br>
            <a:r>
              <a:rPr lang="en-GB" dirty="0"/>
              <a:t>1.   We knew there were quality issues to be addressed in terms of cost per test, value per test, difficult human based manual processes.</a:t>
            </a:r>
          </a:p>
          <a:p>
            <a:pPr marL="228600" indent="-228600">
              <a:buAutoNum type="arabicPeriod" startAt="2"/>
            </a:pPr>
            <a:r>
              <a:rPr lang="en-GB" dirty="0"/>
              <a:t>We knew that there was an enormous amount of operational/machine and unstructured context data which was not being fully exploited.</a:t>
            </a:r>
          </a:p>
          <a:p>
            <a:pPr marL="228600" indent="-228600">
              <a:buAutoNum type="arabicPeriod" startAt="2"/>
            </a:pPr>
            <a:r>
              <a:rPr lang="en-GB" dirty="0"/>
              <a:t>We knew that whatever value we did get from a performance test led to deeper issues downstream. For example the test might identify an issue, but the data was not being collected in such a way as to allow developers or test environment management to be able to actually fix it. </a:t>
            </a:r>
          </a:p>
          <a:p>
            <a:pPr marL="228600" indent="-228600">
              <a:buAutoNum type="arabicPeriod" startAt="2"/>
            </a:pPr>
            <a:endParaRPr lang="en-GB" dirty="0"/>
          </a:p>
          <a:p>
            <a:pPr marL="0" indent="0">
              <a:buNone/>
            </a:pPr>
            <a:r>
              <a:rPr lang="en-GB" dirty="0"/>
              <a:t>THIS IS THE MAIN THEME WE WANTED TO HUNT DOWN WITH DATA ANALYTICS. </a:t>
            </a:r>
            <a:br>
              <a:rPr lang="en-GB" dirty="0"/>
            </a:br>
            <a:r>
              <a:rPr lang="en-GB" dirty="0"/>
              <a:t>If an anti-pattern happens – we need to be able to understand and extract value from it. Immediately.</a:t>
            </a:r>
            <a:br>
              <a:rPr lang="en-GB" dirty="0"/>
            </a:br>
            <a:br>
              <a:rPr lang="en-GB" dirty="0"/>
            </a:br>
            <a:r>
              <a:rPr lang="en-GB" dirty="0"/>
              <a:t>As can be seen there are a hideous number of variables to be considered in Performance Testing, from test data, to environment and component versioning. While humans can and were making decisions around what to do next, based on their assessment of the situation – this was slow and error-prone. </a:t>
            </a:r>
          </a:p>
          <a:p>
            <a:pPr marL="0" indent="0">
              <a:buNone/>
            </a:pPr>
            <a:endParaRPr lang="en-GB" dirty="0"/>
          </a:p>
          <a:p>
            <a:pPr marL="0" indent="0">
              <a:buNone/>
            </a:pPr>
            <a:r>
              <a:rPr lang="en-GB" dirty="0"/>
              <a:t>We decided to build data-driven sequences to make these decisions for us and to enact on the events and their context while baking in lots of scope for feedback loops to enable our delivery chains ( Developers/Project Managers and others) to consume the data and build their own solutions on a solid consistent foundation.</a:t>
            </a:r>
          </a:p>
          <a:p>
            <a:pPr marL="0" indent="0">
              <a:buNone/>
            </a:pPr>
            <a:endParaRPr lang="en-GB" dirty="0"/>
          </a:p>
          <a:p>
            <a:pPr marL="0" indent="0">
              <a:buNone/>
            </a:pPr>
            <a:r>
              <a:rPr lang="en-GB" dirty="0"/>
              <a:t>The solution is open. We designed it this way to ensure that the insight we are mining from Machine Data + Events + Context  is presented as structured and consumable by the next part of the pipeline – whether that part of the pipeline is core performance testing or being designed and built by another team.</a:t>
            </a:r>
          </a:p>
          <a:p>
            <a:pPr marL="0" indent="0">
              <a:buNone/>
            </a:pPr>
            <a:br>
              <a:rPr lang="en-GB" dirty="0"/>
            </a:br>
            <a:r>
              <a:rPr lang="en-GB" dirty="0"/>
              <a:t> </a:t>
            </a:r>
          </a:p>
        </p:txBody>
      </p:sp>
    </p:spTree>
    <p:extLst>
      <p:ext uri="{BB962C8B-B14F-4D97-AF65-F5344CB8AC3E}">
        <p14:creationId xmlns:p14="http://schemas.microsoft.com/office/powerpoint/2010/main" val="1772949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ATTENTION GRABBER</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aseline="0" dirty="0">
                <a:solidFill>
                  <a:schemeClr val="tx1"/>
                </a:solidFill>
                <a:latin typeface="+mn-lt"/>
              </a:rPr>
              <a:t>========================================</a:t>
            </a:r>
          </a:p>
          <a:p>
            <a:r>
              <a:rPr lang="en-GB" dirty="0"/>
              <a:t>SUGGESTED TIMELINE</a:t>
            </a:r>
            <a:br>
              <a:rPr lang="en-GB" dirty="0"/>
            </a:br>
            <a:r>
              <a:rPr lang="en-GB" dirty="0"/>
              <a:t>TIME START: 00:03:00</a:t>
            </a:r>
            <a:br>
              <a:rPr lang="en-GB" dirty="0"/>
            </a:br>
            <a:r>
              <a:rPr lang="en-GB" dirty="0"/>
              <a:t>TIME END:    00:03:15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aseline="0" dirty="0">
                <a:solidFill>
                  <a:schemeClr val="tx1"/>
                </a:solidFill>
                <a:latin typeface="+mn-lt"/>
              </a:rPr>
              <a:t>========================================</a:t>
            </a:r>
          </a:p>
          <a:p>
            <a:br>
              <a:rPr lang="en-GB" dirty="0"/>
            </a:br>
            <a:endParaRPr lang="en-GB" dirty="0"/>
          </a:p>
          <a:p>
            <a:r>
              <a:rPr lang="en-GB" sz="1200" baseline="0" dirty="0">
                <a:solidFill>
                  <a:schemeClr val="tx1"/>
                </a:solidFill>
                <a:latin typeface="+mn-lt"/>
              </a:rPr>
              <a:t>SUGGESTED NARRATIVE</a:t>
            </a:r>
            <a:br>
              <a:rPr lang="en-GB" dirty="0"/>
            </a:br>
            <a:r>
              <a:rPr lang="en-GB" dirty="0"/>
              <a:t>“We knew that we both had a goldmine of data and automation just waiting to be exploited …. so we looked into things and …..”</a:t>
            </a:r>
            <a:br>
              <a:rPr lang="en-GB" dirty="0"/>
            </a:br>
            <a:br>
              <a:rPr lang="en-GB" dirty="0"/>
            </a:br>
            <a:r>
              <a:rPr lang="en-GB" dirty="0"/>
              <a:t>Maybe a chuckle, who knows….</a:t>
            </a:r>
          </a:p>
        </p:txBody>
      </p:sp>
    </p:spTree>
    <p:extLst>
      <p:ext uri="{BB962C8B-B14F-4D97-AF65-F5344CB8AC3E}">
        <p14:creationId xmlns:p14="http://schemas.microsoft.com/office/powerpoint/2010/main" val="135198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ATTENTION GRABBER</a:t>
            </a:r>
            <a:br>
              <a:rPr lang="en-GB" dirty="0"/>
            </a:br>
            <a:endParaRPr lang="en-GB" dirty="0"/>
          </a:p>
          <a:p>
            <a:r>
              <a:rPr lang="en-GB" sz="1200" baseline="0" dirty="0">
                <a:solidFill>
                  <a:schemeClr val="tx1"/>
                </a:solidFill>
                <a:latin typeface="+mn-lt"/>
              </a:rPr>
              <a:t>========================================</a:t>
            </a:r>
            <a:endParaRPr lang="en-GB" dirty="0"/>
          </a:p>
          <a:p>
            <a:r>
              <a:rPr lang="en-GB" dirty="0"/>
              <a:t>SUGGESTED TIMELINE</a:t>
            </a:r>
            <a:br>
              <a:rPr lang="en-GB" dirty="0"/>
            </a:br>
            <a:r>
              <a:rPr lang="en-GB" dirty="0"/>
              <a:t>TIME START: 00:03:15</a:t>
            </a:r>
            <a:br>
              <a:rPr lang="en-GB" dirty="0"/>
            </a:br>
            <a:r>
              <a:rPr lang="en-GB" dirty="0"/>
              <a:t>TIME END:    00:07:00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aseline="0" dirty="0">
                <a:solidFill>
                  <a:schemeClr val="tx1"/>
                </a:solidFill>
                <a:latin typeface="+mn-lt"/>
              </a:rPr>
              <a:t>========================================</a:t>
            </a:r>
          </a:p>
          <a:p>
            <a:endParaRPr lang="en-GB" dirty="0"/>
          </a:p>
          <a:p>
            <a:r>
              <a:rPr lang="en-GB" dirty="0"/>
              <a:t>OUR SHOPPING LIST / GOALS</a:t>
            </a:r>
          </a:p>
          <a:p>
            <a:endParaRPr lang="en-GB" dirty="0"/>
          </a:p>
          <a:p>
            <a:r>
              <a:rPr lang="en-GB" dirty="0"/>
              <a:t>[NOTE]</a:t>
            </a:r>
          </a:p>
          <a:p>
            <a:r>
              <a:rPr lang="en-GB" dirty="0"/>
              <a:t>SO…. THIS IS IMPORTANT…… THE ONE THING WE ARE NOT GETTING INTO IN THIS PRESENATION IS THE TEST ITSELF – THE TEST IS IRRELEVANT … IT’S THE SURROUNDING ACTIVITIES THAT MATTER HERE. TRIGGERS, TEST CUSTOMER DATA, AUTOMATION AROUND THE TEST,  EXTRACTION OF THE TEST RESULT DATA, ANALYTICS, MOVEMENT OF INFORMATION…. ALL THESE THINGS SURROUND THE TEST – BUT THE TEST COULD BE ANYTHING AT ALL.</a:t>
            </a:r>
          </a:p>
          <a:p>
            <a:r>
              <a:rPr lang="en-GB" dirty="0"/>
              <a:t>[/NOTE]</a:t>
            </a:r>
          </a:p>
          <a:p>
            <a:endParaRPr lang="en-GB" dirty="0"/>
          </a:p>
          <a:p>
            <a:r>
              <a:rPr lang="en-GB" sz="1200" baseline="0" dirty="0">
                <a:solidFill>
                  <a:schemeClr val="tx1"/>
                </a:solidFill>
                <a:latin typeface="+mn-lt"/>
              </a:rPr>
              <a:t>SUGGESTED NARRATIVE</a:t>
            </a:r>
            <a:endParaRPr lang="en-GB" dirty="0"/>
          </a:p>
          <a:p>
            <a:r>
              <a:rPr lang="en-GB" dirty="0"/>
              <a:t>Walk through each of the items on the list and detail what our objectives were for each. </a:t>
            </a:r>
            <a:br>
              <a:rPr lang="en-GB" dirty="0"/>
            </a:br>
            <a:endParaRPr lang="en-GB" dirty="0"/>
          </a:p>
          <a:p>
            <a:r>
              <a:rPr lang="en-GB" dirty="0"/>
              <a:t>Special notes:</a:t>
            </a:r>
            <a:br>
              <a:rPr lang="en-GB" dirty="0"/>
            </a:br>
            <a:r>
              <a:rPr lang="en-GB" dirty="0"/>
              <a:t>Hammer home the importance of understanding the ‘context’ of things. We might be able to measure how long something took, but we needed to consume all possible data dimensions, for example: How busy was the component when it took that long, how mature was the component at the time, how many exceptions were being generated at that time, was the test data within tolerance at the time…. How different to the baseline was that response. </a:t>
            </a:r>
          </a:p>
          <a:p>
            <a:endParaRPr lang="en-GB" dirty="0"/>
          </a:p>
          <a:p>
            <a:r>
              <a:rPr lang="en-GB" dirty="0"/>
              <a:t>REMEMBER THE FOUR UNBREAKABLE TENETS OF PERFORMANCE:</a:t>
            </a:r>
          </a:p>
          <a:p>
            <a:endParaRPr lang="en-GB" dirty="0"/>
          </a:p>
          <a:p>
            <a:r>
              <a:rPr lang="en-GB" dirty="0"/>
              <a:t>1.    THROUGHPUT – Measuring how MUCH we can move through a system BEFORE the system begins to break down.</a:t>
            </a:r>
            <a:br>
              <a:rPr lang="en-GB" dirty="0"/>
            </a:br>
            <a:r>
              <a:rPr lang="en-GB" dirty="0"/>
              <a:t>2.    PERFORMANCE – While the THROUGHPUT is being achieved from above – what are the key metrics for how the systems are performing. TPS/Queuing Time Etc</a:t>
            </a:r>
          </a:p>
          <a:p>
            <a:pPr marL="228600" indent="-228600">
              <a:buAutoNum type="arabicPeriod" startAt="3"/>
            </a:pPr>
            <a:r>
              <a:rPr lang="en-GB" dirty="0"/>
              <a:t> ERRORS – While the THROUGHPUT is being achieved from above AND while the PERFORMANCE from above is being achieved, what is the average ERROR/EXCEPTONS rate?</a:t>
            </a:r>
          </a:p>
          <a:p>
            <a:pPr marL="0" indent="0">
              <a:buNone/>
            </a:pPr>
            <a:endParaRPr lang="en-GB" dirty="0"/>
          </a:p>
          <a:p>
            <a:pPr marL="0" indent="0">
              <a:buNone/>
            </a:pPr>
            <a:r>
              <a:rPr lang="en-GB" dirty="0"/>
              <a:t>What can it do? What does it look like while it’s doing that? While its doing that what is going wrong and is that acceptable?</a:t>
            </a:r>
          </a:p>
          <a:p>
            <a:pPr marL="0" indent="0">
              <a:buNone/>
            </a:pPr>
            <a:endParaRPr lang="en-GB" dirty="0"/>
          </a:p>
          <a:p>
            <a:pPr marL="0" indent="0">
              <a:buNone/>
            </a:pPr>
            <a:r>
              <a:rPr lang="en-GB" dirty="0"/>
              <a:t>Most other performance interests stem from those branches in one way or </a:t>
            </a:r>
            <a:r>
              <a:rPr lang="en-GB" dirty="0" err="1"/>
              <a:t>anothe</a:t>
            </a:r>
            <a:endParaRPr lang="en-GB" dirty="0"/>
          </a:p>
          <a:p>
            <a:endParaRPr lang="en-GB" dirty="0"/>
          </a:p>
          <a:p>
            <a:r>
              <a:rPr lang="en-GB" dirty="0"/>
              <a:t>IMPORTANT:</a:t>
            </a:r>
          </a:p>
          <a:p>
            <a:r>
              <a:rPr lang="en-GB" dirty="0"/>
              <a:t>Context IS data too. Context can turn banal data into hero data. HERO DATA is a good line….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427536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TOPOLOGY HIGHLIGHTS</a:t>
            </a:r>
            <a:br>
              <a:rPr lang="en-GB" dirty="0"/>
            </a:br>
            <a:endParaRPr lang="en-GB" dirty="0"/>
          </a:p>
          <a:p>
            <a:r>
              <a:rPr lang="en-GB" sz="1200" baseline="0" dirty="0">
                <a:solidFill>
                  <a:schemeClr val="tx1"/>
                </a:solidFill>
                <a:latin typeface="+mn-lt"/>
              </a:rPr>
              <a:t>========================================</a:t>
            </a:r>
          </a:p>
          <a:p>
            <a:r>
              <a:rPr lang="en-GB" sz="1200" baseline="0" dirty="0">
                <a:solidFill>
                  <a:schemeClr val="tx1"/>
                </a:solidFill>
                <a:latin typeface="+mn-lt"/>
              </a:rPr>
              <a:t>SUGGESTED TIMELINE</a:t>
            </a:r>
            <a:br>
              <a:rPr lang="en-GB" dirty="0"/>
            </a:br>
            <a:r>
              <a:rPr lang="en-GB" dirty="0"/>
              <a:t>TIME START: 00:07:00</a:t>
            </a:r>
            <a:br>
              <a:rPr lang="en-GB" dirty="0"/>
            </a:br>
            <a:r>
              <a:rPr lang="en-GB" dirty="0"/>
              <a:t>TIME END:    00:09:00</a:t>
            </a:r>
          </a:p>
          <a:p>
            <a:r>
              <a:rPr lang="en-GB" sz="1200" baseline="0" dirty="0">
                <a:solidFill>
                  <a:schemeClr val="tx1"/>
                </a:solidFill>
                <a:latin typeface="+mn-lt"/>
              </a:rPr>
              <a:t>========================================</a:t>
            </a:r>
          </a:p>
          <a:p>
            <a:endParaRPr lang="en-GB" dirty="0"/>
          </a:p>
          <a:p>
            <a:r>
              <a:rPr lang="en-GB" dirty="0"/>
              <a:t>TOPOLOGY HIGHLIGHTS</a:t>
            </a:r>
            <a:br>
              <a:rPr lang="en-GB" dirty="0"/>
            </a:br>
            <a:endParaRPr lang="en-GB" dirty="0"/>
          </a:p>
          <a:p>
            <a:r>
              <a:rPr lang="en-GB" sz="1200" baseline="0" dirty="0">
                <a:solidFill>
                  <a:schemeClr val="tx1"/>
                </a:solidFill>
                <a:latin typeface="+mn-lt"/>
              </a:rPr>
              <a:t>SUGGESTED NARRATIVE</a:t>
            </a:r>
            <a:br>
              <a:rPr lang="en-GB" dirty="0"/>
            </a:br>
            <a:r>
              <a:rPr lang="en-GB" dirty="0"/>
              <a:t>Caveat that this is not intended to be a deep dive into the tech stack, but it does require some articulation.</a:t>
            </a:r>
          </a:p>
          <a:p>
            <a:endParaRPr lang="en-GB" dirty="0"/>
          </a:p>
          <a:p>
            <a:r>
              <a:rPr lang="en-GB" dirty="0"/>
              <a:t>We used Jenkins to schedule sophisticated pipelines using Java/Python and Go Code to achieve the orchestration and choreography we need.</a:t>
            </a:r>
          </a:p>
          <a:p>
            <a:r>
              <a:rPr lang="en-GB" dirty="0"/>
              <a:t>We used Elastic and Influx with their preferred agents ( </a:t>
            </a:r>
            <a:r>
              <a:rPr lang="en-GB" dirty="0" err="1"/>
              <a:t>Filebeat</a:t>
            </a:r>
            <a:r>
              <a:rPr lang="en-GB" dirty="0"/>
              <a:t> and </a:t>
            </a:r>
            <a:r>
              <a:rPr lang="en-GB" dirty="0" err="1"/>
              <a:t>Telegraf</a:t>
            </a:r>
            <a:r>
              <a:rPr lang="en-GB" dirty="0"/>
              <a:t> respectively ) to ship the data into clusters. </a:t>
            </a:r>
            <a:br>
              <a:rPr lang="en-GB" dirty="0"/>
            </a:br>
            <a:r>
              <a:rPr lang="en-GB" dirty="0"/>
              <a:t>We applied very many checks to the pre-test conditions.</a:t>
            </a:r>
            <a:br>
              <a:rPr lang="en-GB" dirty="0"/>
            </a:br>
            <a:r>
              <a:rPr lang="en-GB" dirty="0"/>
              <a:t>We applied in flight checks to ensure the expected conditions while the test is running, including the expected changes within the clusters.</a:t>
            </a:r>
          </a:p>
          <a:p>
            <a:r>
              <a:rPr lang="en-GB" dirty="0"/>
              <a:t>We applied multiple post test processes to harvest and analyse results – then take any action required automatically as part of the data driven pipeline.</a:t>
            </a:r>
          </a:p>
          <a:p>
            <a:endParaRPr lang="en-GB" dirty="0"/>
          </a:p>
          <a:p>
            <a:r>
              <a:rPr lang="en-GB" dirty="0"/>
              <a:t>The machine data does not lie.</a:t>
            </a:r>
          </a:p>
          <a:p>
            <a:endParaRPr lang="en-GB" dirty="0"/>
          </a:p>
          <a:p>
            <a:r>
              <a:rPr lang="en-GB" dirty="0"/>
              <a:t>We needed DevOps tooling and mindset combined with the curiosity of a Data Scientist. Melted down together we achieved Performance Science and Operations.</a:t>
            </a:r>
            <a:br>
              <a:rPr lang="en-GB" dirty="0"/>
            </a:br>
            <a:endParaRPr lang="en-GB" dirty="0"/>
          </a:p>
          <a:p>
            <a:endParaRPr lang="en-GB" dirty="0"/>
          </a:p>
        </p:txBody>
      </p:sp>
    </p:spTree>
    <p:extLst>
      <p:ext uri="{BB962C8B-B14F-4D97-AF65-F5344CB8AC3E}">
        <p14:creationId xmlns:p14="http://schemas.microsoft.com/office/powerpoint/2010/main" val="55792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PIPELINING &amp; REINFORCEMENT OF THE MAIN MESSAGE THEME</a:t>
            </a:r>
          </a:p>
          <a:p>
            <a:r>
              <a:rPr lang="en-GB" sz="1200" baseline="0" dirty="0">
                <a:solidFill>
                  <a:schemeClr val="tx1"/>
                </a:solidFill>
                <a:latin typeface="+mn-lt"/>
              </a:rPr>
              <a:t>========================================</a:t>
            </a:r>
          </a:p>
          <a:p>
            <a:r>
              <a:rPr lang="en-GB" sz="1200" baseline="0" dirty="0">
                <a:solidFill>
                  <a:schemeClr val="tx1"/>
                </a:solidFill>
                <a:latin typeface="+mn-lt"/>
              </a:rPr>
              <a:t>SUGGESTED TIMELINE</a:t>
            </a:r>
            <a:br>
              <a:rPr lang="en-GB" dirty="0"/>
            </a:br>
            <a:r>
              <a:rPr lang="en-GB" dirty="0"/>
              <a:t>TIME START: 00:09:00</a:t>
            </a:r>
            <a:br>
              <a:rPr lang="en-GB" dirty="0"/>
            </a:br>
            <a:r>
              <a:rPr lang="en-GB" dirty="0"/>
              <a:t>TIME END:    00:11:00</a:t>
            </a:r>
          </a:p>
          <a:p>
            <a:r>
              <a:rPr lang="en-GB" sz="1200" baseline="0" dirty="0">
                <a:solidFill>
                  <a:schemeClr val="tx1"/>
                </a:solidFill>
                <a:latin typeface="+mn-lt"/>
              </a:rPr>
              <a:t>========================================</a:t>
            </a:r>
          </a:p>
          <a:p>
            <a:endParaRPr lang="en-GB" sz="1200" baseline="0" dirty="0">
              <a:solidFill>
                <a:schemeClr val="tx1"/>
              </a:solidFill>
              <a:latin typeface="+mn-lt"/>
            </a:endParaRPr>
          </a:p>
          <a:p>
            <a:endParaRPr lang="en-GB" dirty="0"/>
          </a:p>
          <a:p>
            <a:r>
              <a:rPr lang="en-GB" sz="1200" baseline="0" dirty="0">
                <a:solidFill>
                  <a:schemeClr val="tx1"/>
                </a:solidFill>
                <a:latin typeface="+mn-lt"/>
              </a:rPr>
              <a:t>SUGGESTED NARRATIVE</a:t>
            </a:r>
            <a:endParaRPr lang="en-GB" dirty="0"/>
          </a:p>
          <a:p>
            <a:r>
              <a:rPr lang="en-GB" dirty="0"/>
              <a:t>REINFORCE:</a:t>
            </a:r>
            <a:br>
              <a:rPr lang="en-GB" dirty="0"/>
            </a:br>
            <a:br>
              <a:rPr lang="en-GB" dirty="0"/>
            </a:br>
            <a:r>
              <a:rPr lang="en-GB" dirty="0"/>
              <a:t>Testing running as a machine.. End to end.</a:t>
            </a:r>
            <a:br>
              <a:rPr lang="en-GB" dirty="0"/>
            </a:br>
            <a:r>
              <a:rPr lang="en-GB" dirty="0"/>
              <a:t>Data in. Insight and actionable content out.</a:t>
            </a:r>
          </a:p>
          <a:p>
            <a:br>
              <a:rPr lang="en-GB" dirty="0"/>
            </a:br>
            <a:r>
              <a:rPr lang="en-GB" dirty="0"/>
              <a:t>Now we have the data … we can analyse and begin to make predictions and forecasting.</a:t>
            </a:r>
          </a:p>
          <a:p>
            <a:endParaRPr lang="en-GB" dirty="0"/>
          </a:p>
        </p:txBody>
      </p:sp>
    </p:spTree>
    <p:extLst>
      <p:ext uri="{BB962C8B-B14F-4D97-AF65-F5344CB8AC3E}">
        <p14:creationId xmlns:p14="http://schemas.microsoft.com/office/powerpoint/2010/main" val="321558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dirty="0"/>
              <a:t>TIMELINE &amp; VALUE CHART</a:t>
            </a:r>
          </a:p>
          <a:p>
            <a:endParaRPr lang="en-GB" dirty="0"/>
          </a:p>
          <a:p>
            <a:r>
              <a:rPr lang="en-GB" sz="1200" baseline="0" dirty="0">
                <a:solidFill>
                  <a:schemeClr val="tx1"/>
                </a:solidFill>
                <a:latin typeface="+mn-lt"/>
              </a:rPr>
              <a:t>========================================</a:t>
            </a:r>
          </a:p>
          <a:p>
            <a:r>
              <a:rPr lang="en-GB" sz="1200" baseline="0" dirty="0">
                <a:solidFill>
                  <a:schemeClr val="tx1"/>
                </a:solidFill>
                <a:latin typeface="+mn-lt"/>
              </a:rPr>
              <a:t>SUGGESTED TIMELINE</a:t>
            </a:r>
            <a:br>
              <a:rPr lang="en-GB" dirty="0"/>
            </a:br>
            <a:r>
              <a:rPr lang="en-GB" dirty="0"/>
              <a:t>TIME START: 00:11:00</a:t>
            </a:r>
            <a:br>
              <a:rPr lang="en-GB" dirty="0"/>
            </a:br>
            <a:r>
              <a:rPr lang="en-GB" dirty="0"/>
              <a:t>TIME END:    00:13:00</a:t>
            </a:r>
          </a:p>
          <a:p>
            <a:r>
              <a:rPr lang="en-GB" sz="1200" baseline="0" dirty="0">
                <a:solidFill>
                  <a:schemeClr val="tx1"/>
                </a:solidFill>
                <a:latin typeface="+mn-lt"/>
              </a:rPr>
              <a:t>========================================</a:t>
            </a:r>
          </a:p>
          <a:p>
            <a:endParaRPr lang="en-GB" dirty="0"/>
          </a:p>
          <a:p>
            <a:endParaRPr lang="en-GB" dirty="0"/>
          </a:p>
          <a:p>
            <a:r>
              <a:rPr lang="en-GB" sz="1200" baseline="0" dirty="0">
                <a:solidFill>
                  <a:schemeClr val="tx1"/>
                </a:solidFill>
                <a:latin typeface="+mn-lt"/>
              </a:rPr>
              <a:t>SUGGESTED NARRATIVE</a:t>
            </a:r>
            <a:endParaRPr lang="en-GB" dirty="0"/>
          </a:p>
          <a:p>
            <a:r>
              <a:rPr lang="en-GB" dirty="0"/>
              <a:t>Walk audience through the business processes associated with buy-in and alliance building.</a:t>
            </a:r>
          </a:p>
          <a:p>
            <a:r>
              <a:rPr lang="en-GB" dirty="0"/>
              <a:t>Talk about the discrete platforms and how they all had their own ideas for innovations and needed to be ‘won over’.</a:t>
            </a:r>
          </a:p>
          <a:p>
            <a:endParaRPr lang="en-GB" dirty="0"/>
          </a:p>
          <a:p>
            <a:r>
              <a:rPr lang="en-GB" dirty="0"/>
              <a:t>Talk about the data extraction and how this is hugely important… as the parsing and structuring of the data early makes it easier later.</a:t>
            </a:r>
          </a:p>
          <a:p>
            <a:endParaRPr lang="en-GB" dirty="0"/>
          </a:p>
          <a:p>
            <a:r>
              <a:rPr lang="en-GB" dirty="0"/>
              <a:t>The analysis…. This is data science based and is designed to produce actionable content for our customers and ourselves. This allows us to DRIVE PERFORMANCE.</a:t>
            </a:r>
          </a:p>
          <a:p>
            <a:endParaRPr lang="en-GB" dirty="0"/>
          </a:p>
          <a:p>
            <a:r>
              <a:rPr lang="en-GB" dirty="0"/>
              <a:t>The decision science… this is about doing the analysis to expose new opportunities, shine light into oddities and describe correlations and factors in smarter ways.</a:t>
            </a:r>
          </a:p>
          <a:p>
            <a:endParaRPr lang="en-GB" dirty="0"/>
          </a:p>
          <a:p>
            <a:r>
              <a:rPr lang="en-GB" dirty="0"/>
              <a:t>The transformation speaks of re-using our new insight to change how development is done. Change the delivery model. Predict issues and problems and essentially leverage the data driven decisions in order to work smarter and help our customers.</a:t>
            </a:r>
          </a:p>
          <a:p>
            <a:endParaRPr lang="en-GB" dirty="0"/>
          </a:p>
          <a:p>
            <a:endParaRPr lang="en-GB" dirty="0"/>
          </a:p>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714437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TIMELINE &amp; VALUE CHART</a:t>
            </a:r>
          </a:p>
          <a:p>
            <a:endParaRPr lang="en-GB" dirty="0"/>
          </a:p>
          <a:p>
            <a:r>
              <a:rPr lang="en-GB" sz="1200" baseline="0" dirty="0">
                <a:solidFill>
                  <a:schemeClr val="tx1"/>
                </a:solidFill>
                <a:latin typeface="+mn-lt"/>
              </a:rPr>
              <a:t>========================================</a:t>
            </a:r>
          </a:p>
          <a:p>
            <a:r>
              <a:rPr lang="en-GB" sz="1200" baseline="0" dirty="0">
                <a:solidFill>
                  <a:schemeClr val="tx1"/>
                </a:solidFill>
                <a:latin typeface="+mn-lt"/>
              </a:rPr>
              <a:t>SUGGESTED TIMELINE</a:t>
            </a:r>
            <a:br>
              <a:rPr lang="en-GB" dirty="0"/>
            </a:br>
            <a:r>
              <a:rPr lang="en-GB" dirty="0"/>
              <a:t>TIME START: 00:13:00</a:t>
            </a:r>
            <a:br>
              <a:rPr lang="en-GB" dirty="0"/>
            </a:br>
            <a:r>
              <a:rPr lang="en-GB" dirty="0"/>
              <a:t>TIME END:    00:15:00</a:t>
            </a:r>
          </a:p>
          <a:p>
            <a:r>
              <a:rPr lang="en-GB" sz="1200" baseline="0" dirty="0">
                <a:solidFill>
                  <a:schemeClr val="tx1"/>
                </a:solidFill>
                <a:latin typeface="+mn-lt"/>
              </a:rPr>
              <a:t>========================================</a:t>
            </a:r>
            <a:endParaRPr lang="en-GB" dirty="0"/>
          </a:p>
          <a:p>
            <a:endParaRPr lang="en-GB" dirty="0"/>
          </a:p>
          <a:p>
            <a:endParaRPr lang="en-GB" dirty="0"/>
          </a:p>
          <a:p>
            <a:r>
              <a:rPr lang="en-GB" dirty="0"/>
              <a:t>SUMMARY</a:t>
            </a:r>
          </a:p>
          <a:p>
            <a:endParaRPr lang="en-GB" dirty="0"/>
          </a:p>
          <a:p>
            <a:r>
              <a:rPr lang="en-GB" sz="1200" baseline="0" dirty="0">
                <a:solidFill>
                  <a:schemeClr val="tx1"/>
                </a:solidFill>
                <a:latin typeface="+mn-lt"/>
              </a:rPr>
              <a:t>SUGGESTED NARRATIVE</a:t>
            </a:r>
            <a:endParaRPr lang="en-GB" dirty="0"/>
          </a:p>
          <a:p>
            <a:r>
              <a:rPr lang="en-GB" dirty="0"/>
              <a:t>Walk through key points.</a:t>
            </a:r>
          </a:p>
          <a:p>
            <a:endParaRPr lang="en-GB" dirty="0"/>
          </a:p>
          <a:p>
            <a:r>
              <a:rPr lang="en-GB" dirty="0"/>
              <a:t>Focus on as ODD as it seems….. And Be courageous.</a:t>
            </a:r>
          </a:p>
          <a:p>
            <a:endParaRPr lang="en-GB" dirty="0"/>
          </a:p>
          <a:p>
            <a:r>
              <a:rPr lang="en-GB" dirty="0"/>
              <a:t>ODD:</a:t>
            </a:r>
            <a:br>
              <a:rPr lang="en-GB" dirty="0"/>
            </a:br>
            <a:r>
              <a:rPr lang="en-GB" dirty="0"/>
              <a:t>If you trust your data what its telling you is probably true. But there is a delta between the truth as the component sees it and the truth as viewed through the lens of the entire user journey. Components do not tell deliberate lies. Or if they do, its not the components fault – that’s down to a human.</a:t>
            </a:r>
            <a:br>
              <a:rPr lang="en-GB" dirty="0"/>
            </a:br>
            <a:br>
              <a:rPr lang="en-GB" dirty="0"/>
            </a:br>
            <a:r>
              <a:rPr lang="en-GB" dirty="0"/>
              <a:t>COURAGEOUS:</a:t>
            </a:r>
            <a:br>
              <a:rPr lang="en-GB" dirty="0"/>
            </a:br>
            <a:r>
              <a:rPr lang="en-GB" dirty="0"/>
              <a:t>This is a call to arms.. An incitement – give people the licence to fails and they will fail… they will also learn. </a:t>
            </a:r>
          </a:p>
          <a:p>
            <a:endParaRPr lang="en-GB" dirty="0"/>
          </a:p>
          <a:p>
            <a:r>
              <a:rPr lang="en-GB" dirty="0"/>
              <a:t>The best way to become Data Driven is to make a start.</a:t>
            </a:r>
          </a:p>
        </p:txBody>
      </p:sp>
    </p:spTree>
    <p:extLst>
      <p:ext uri="{BB962C8B-B14F-4D97-AF65-F5344CB8AC3E}">
        <p14:creationId xmlns:p14="http://schemas.microsoft.com/office/powerpoint/2010/main" val="518812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a:p>
            <a:endParaRPr lang="en-GB" dirty="0"/>
          </a:p>
          <a:p>
            <a:r>
              <a:rPr lang="en-GB" sz="1200" baseline="0" dirty="0">
                <a:solidFill>
                  <a:schemeClr val="tx1"/>
                </a:solidFill>
                <a:latin typeface="+mn-lt"/>
              </a:rPr>
              <a:t>========================================</a:t>
            </a:r>
          </a:p>
          <a:p>
            <a:r>
              <a:rPr lang="en-GB" sz="1200" baseline="0" dirty="0">
                <a:solidFill>
                  <a:schemeClr val="tx1"/>
                </a:solidFill>
                <a:latin typeface="+mn-lt"/>
              </a:rPr>
              <a:t>SUGGESTED TIMELINE</a:t>
            </a:r>
            <a:br>
              <a:rPr lang="en-GB" dirty="0"/>
            </a:br>
            <a:r>
              <a:rPr lang="en-GB" dirty="0"/>
              <a:t>TIME START: 00:15:00</a:t>
            </a:r>
            <a:br>
              <a:rPr lang="en-GB" dirty="0"/>
            </a:br>
            <a:r>
              <a:rPr lang="en-GB" dirty="0"/>
              <a:t>TIME END:    00:17:00</a:t>
            </a:r>
          </a:p>
          <a:p>
            <a:r>
              <a:rPr lang="en-GB" sz="1200" baseline="0" dirty="0">
                <a:solidFill>
                  <a:schemeClr val="tx1"/>
                </a:solidFill>
                <a:latin typeface="+mn-lt"/>
              </a:rPr>
              <a:t>========================================</a:t>
            </a:r>
            <a:endParaRPr lang="en-GB" dirty="0"/>
          </a:p>
          <a:p>
            <a:endParaRPr lang="en-GB" dirty="0"/>
          </a:p>
          <a:p>
            <a:endParaRPr lang="en-GB" dirty="0"/>
          </a:p>
          <a:p>
            <a:r>
              <a:rPr lang="en-GB" dirty="0"/>
              <a:t>Q1:</a:t>
            </a:r>
          </a:p>
          <a:p>
            <a:r>
              <a:rPr lang="en-GB" dirty="0"/>
              <a:t>What was the hardest part of the journey with Performance Engineering becoming Data Driven?</a:t>
            </a:r>
          </a:p>
          <a:p>
            <a:endParaRPr lang="en-GB" dirty="0"/>
          </a:p>
          <a:p>
            <a:r>
              <a:rPr lang="en-GB" dirty="0"/>
              <a:t>A1:</a:t>
            </a:r>
            <a:br>
              <a:rPr lang="en-GB" dirty="0"/>
            </a:br>
            <a:r>
              <a:rPr lang="en-GB" dirty="0"/>
              <a:t>There were many challenging situations and decisions to be made. </a:t>
            </a:r>
            <a:br>
              <a:rPr lang="en-GB" dirty="0"/>
            </a:br>
            <a:br>
              <a:rPr lang="en-GB" dirty="0"/>
            </a:br>
            <a:r>
              <a:rPr lang="en-GB" dirty="0"/>
              <a:t>It’s hard not to stay true to requirements when the current technology is moving so fast. It’s easy to be influenced by what the technology can do, rather than what you actually ‘need’. We had to continually return to home base and say ‘we can do all that cool stuff later, for now lets just focus on the problem statement’</a:t>
            </a:r>
          </a:p>
          <a:p>
            <a:endParaRPr lang="en-GB" dirty="0"/>
          </a:p>
          <a:p>
            <a:r>
              <a:rPr lang="en-GB" dirty="0"/>
              <a:t>Another problem, due to the extreme complexity of the banking architecture and diverse platforms was deciding which customer journeys we would prioritise first. In the end we chose to go with incoming projects and programmes which reflected the changing priorities for the bank itself, such as Open Banking API’s and some of the other transformation programmes. Along the way we touched surfaces that made joining it all up later easier while providing some early value to lots of areas.</a:t>
            </a:r>
          </a:p>
          <a:p>
            <a:endParaRPr lang="en-GB" dirty="0"/>
          </a:p>
          <a:p>
            <a:endParaRPr lang="en-GB" dirty="0"/>
          </a:p>
          <a:p>
            <a:r>
              <a:rPr lang="en-GB" dirty="0"/>
              <a:t>Q2:</a:t>
            </a:r>
          </a:p>
          <a:p>
            <a:r>
              <a:rPr lang="en-GB" dirty="0"/>
              <a:t>What factors influenced your technology stack selection?</a:t>
            </a:r>
          </a:p>
          <a:p>
            <a:endParaRPr lang="en-GB" dirty="0"/>
          </a:p>
          <a:p>
            <a:r>
              <a:rPr lang="en-GB" dirty="0"/>
              <a:t>A2:</a:t>
            </a:r>
            <a:br>
              <a:rPr lang="en-GB" dirty="0"/>
            </a:br>
            <a:r>
              <a:rPr lang="en-GB" dirty="0"/>
              <a:t>The post DevOps world is now flooded with innovative and shiny tools, with so many offerings now available it was difficult to narrow things down. It would be virtually impossible to try out everything before committing. Instead we decided to go with solid, well established tools and solutions which were specifically designed to solve the problem for each well defined problem domain. For example, choosing to develop much of the Data Science product out of Python made clear sense as Python is emerging as the market favourite in that space. Also, Python skills are fairly straightforward to procure from the skills markets. Similarly, for developing our own APIs to push and pull information pertaining to the solution, it was a simple choice to go with Java and Spring as they make it so simple, fast and repeatable.</a:t>
            </a:r>
          </a:p>
          <a:p>
            <a:endParaRPr lang="en-GB" dirty="0"/>
          </a:p>
          <a:p>
            <a:r>
              <a:rPr lang="en-GB" dirty="0"/>
              <a:t>There will always be new tools which look shinier and more fun; that’s the market we are in. Rather than getting jealous about what the kid next door got for Christmas – we are focussing on making our stack produce the best work for us while protecting the modularity and compartmentalization we have built into the stack which allows us, should we wish to, to replace tech A </a:t>
            </a:r>
            <a:r>
              <a:rPr lang="en-GB" dirty="0" err="1"/>
              <a:t>wth</a:t>
            </a:r>
            <a:r>
              <a:rPr lang="en-GB" dirty="0"/>
              <a:t> tech B.</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68136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9AD410-BDEA-44EB-A653-B4A6A849A97F}"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216197-024F-49E6-802C-1B61F334FD5B}" type="slidenum">
              <a:rPr lang="en-US" smtClean="0"/>
              <a:t>‹#›</a:t>
            </a:fld>
            <a:endParaRPr lang="en-US" dirty="0"/>
          </a:p>
        </p:txBody>
      </p:sp>
    </p:spTree>
    <p:extLst>
      <p:ext uri="{BB962C8B-B14F-4D97-AF65-F5344CB8AC3E}">
        <p14:creationId xmlns:p14="http://schemas.microsoft.com/office/powerpoint/2010/main" val="2182634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9AD410-BDEA-44EB-A653-B4A6A849A97F}"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216197-024F-49E6-802C-1B61F334FD5B}" type="slidenum">
              <a:rPr lang="en-US" smtClean="0"/>
              <a:t>‹#›</a:t>
            </a:fld>
            <a:endParaRPr lang="en-US" dirty="0"/>
          </a:p>
        </p:txBody>
      </p:sp>
    </p:spTree>
    <p:extLst>
      <p:ext uri="{BB962C8B-B14F-4D97-AF65-F5344CB8AC3E}">
        <p14:creationId xmlns:p14="http://schemas.microsoft.com/office/powerpoint/2010/main" val="853273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9AD410-BDEA-44EB-A653-B4A6A849A97F}"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216197-024F-49E6-802C-1B61F334FD5B}" type="slidenum">
              <a:rPr lang="en-US" smtClean="0"/>
              <a:t>‹#›</a:t>
            </a:fld>
            <a:endParaRPr lang="en-US" dirty="0"/>
          </a:p>
        </p:txBody>
      </p:sp>
    </p:spTree>
    <p:extLst>
      <p:ext uri="{BB962C8B-B14F-4D97-AF65-F5344CB8AC3E}">
        <p14:creationId xmlns:p14="http://schemas.microsoft.com/office/powerpoint/2010/main" val="322886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Main Title+ SubTitle+Number">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508001" y="1178427"/>
            <a:ext cx="11157817" cy="231007"/>
          </a:xfrm>
          <a:prstGeom prst="rect">
            <a:avLst/>
          </a:prstGeom>
        </p:spPr>
        <p:txBody>
          <a:bodyPr wrap="none" lIns="0" tIns="0" rIns="0" bIns="0" anchor="ctr">
            <a:noAutofit/>
          </a:bodyPr>
          <a:lstStyle>
            <a:lvl1pPr marL="0" indent="0" algn="ctr">
              <a:buNone/>
              <a:defRPr sz="1600" b="0" baseline="0">
                <a:solidFill>
                  <a:schemeClr val="bg1">
                    <a:lumMod val="9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2" name="Title 1">
            <a:extLst>
              <a:ext uri="{FF2B5EF4-FFF2-40B4-BE49-F238E27FC236}">
                <a16:creationId xmlns:a16="http://schemas.microsoft.com/office/drawing/2014/main" id="{6E90E0CB-EA61-4A56-8F80-E686132CC5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8813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448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9AD410-BDEA-44EB-A653-B4A6A849A97F}"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216197-024F-49E6-802C-1B61F334FD5B}" type="slidenum">
              <a:rPr lang="en-US" smtClean="0"/>
              <a:t>‹#›</a:t>
            </a:fld>
            <a:endParaRPr lang="en-US" dirty="0"/>
          </a:p>
        </p:txBody>
      </p:sp>
    </p:spTree>
    <p:extLst>
      <p:ext uri="{BB962C8B-B14F-4D97-AF65-F5344CB8AC3E}">
        <p14:creationId xmlns:p14="http://schemas.microsoft.com/office/powerpoint/2010/main" val="340897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9AD410-BDEA-44EB-A653-B4A6A849A97F}"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216197-024F-49E6-802C-1B61F334FD5B}" type="slidenum">
              <a:rPr lang="en-US" smtClean="0"/>
              <a:t>‹#›</a:t>
            </a:fld>
            <a:endParaRPr lang="en-US" dirty="0"/>
          </a:p>
        </p:txBody>
      </p:sp>
    </p:spTree>
    <p:extLst>
      <p:ext uri="{BB962C8B-B14F-4D97-AF65-F5344CB8AC3E}">
        <p14:creationId xmlns:p14="http://schemas.microsoft.com/office/powerpoint/2010/main" val="1016257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9AD410-BDEA-44EB-A653-B4A6A849A97F}" type="datetimeFigureOut">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216197-024F-49E6-802C-1B61F334FD5B}" type="slidenum">
              <a:rPr lang="en-US" smtClean="0"/>
              <a:t>‹#›</a:t>
            </a:fld>
            <a:endParaRPr lang="en-US" dirty="0"/>
          </a:p>
        </p:txBody>
      </p:sp>
    </p:spTree>
    <p:extLst>
      <p:ext uri="{BB962C8B-B14F-4D97-AF65-F5344CB8AC3E}">
        <p14:creationId xmlns:p14="http://schemas.microsoft.com/office/powerpoint/2010/main" val="2574470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9AD410-BDEA-44EB-A653-B4A6A849A97F}" type="datetimeFigureOut">
              <a:rPr lang="en-US" smtClean="0"/>
              <a:t>4/26/2019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6216197-024F-49E6-802C-1B61F334FD5B}" type="slidenum">
              <a:rPr lang="en-US" smtClean="0"/>
              <a:t>‹#›</a:t>
            </a:fld>
            <a:endParaRPr lang="en-US" dirty="0"/>
          </a:p>
        </p:txBody>
      </p:sp>
    </p:spTree>
    <p:extLst>
      <p:ext uri="{BB962C8B-B14F-4D97-AF65-F5344CB8AC3E}">
        <p14:creationId xmlns:p14="http://schemas.microsoft.com/office/powerpoint/2010/main" val="3499980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9AD410-BDEA-44EB-A653-B4A6A849A97F}" type="datetimeFigureOut">
              <a:rPr lang="en-US" smtClean="0"/>
              <a:t>4/26/2019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6216197-024F-49E6-802C-1B61F334FD5B}" type="slidenum">
              <a:rPr lang="en-US" smtClean="0"/>
              <a:t>‹#›</a:t>
            </a:fld>
            <a:endParaRPr lang="en-US" dirty="0"/>
          </a:p>
        </p:txBody>
      </p:sp>
    </p:spTree>
    <p:extLst>
      <p:ext uri="{BB962C8B-B14F-4D97-AF65-F5344CB8AC3E}">
        <p14:creationId xmlns:p14="http://schemas.microsoft.com/office/powerpoint/2010/main" val="2187310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AD410-BDEA-44EB-A653-B4A6A849A97F}" type="datetimeFigureOut">
              <a:rPr lang="en-US" smtClean="0"/>
              <a:t>4/26/2019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6216197-024F-49E6-802C-1B61F334FD5B}" type="slidenum">
              <a:rPr lang="en-US" smtClean="0"/>
              <a:t>‹#›</a:t>
            </a:fld>
            <a:endParaRPr lang="en-US" dirty="0"/>
          </a:p>
        </p:txBody>
      </p:sp>
    </p:spTree>
    <p:extLst>
      <p:ext uri="{BB962C8B-B14F-4D97-AF65-F5344CB8AC3E}">
        <p14:creationId xmlns:p14="http://schemas.microsoft.com/office/powerpoint/2010/main" val="1484767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49AD410-BDEA-44EB-A653-B4A6A849A97F}" type="datetimeFigureOut">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216197-024F-49E6-802C-1B61F334FD5B}" type="slidenum">
              <a:rPr lang="en-US" smtClean="0"/>
              <a:t>‹#›</a:t>
            </a:fld>
            <a:endParaRPr lang="en-US" dirty="0"/>
          </a:p>
        </p:txBody>
      </p:sp>
    </p:spTree>
    <p:extLst>
      <p:ext uri="{BB962C8B-B14F-4D97-AF65-F5344CB8AC3E}">
        <p14:creationId xmlns:p14="http://schemas.microsoft.com/office/powerpoint/2010/main" val="3531770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49AD410-BDEA-44EB-A653-B4A6A849A97F}" type="datetimeFigureOut">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216197-024F-49E6-802C-1B61F334FD5B}" type="slidenum">
              <a:rPr lang="en-US" smtClean="0"/>
              <a:t>‹#›</a:t>
            </a:fld>
            <a:endParaRPr lang="en-US" dirty="0"/>
          </a:p>
        </p:txBody>
      </p:sp>
    </p:spTree>
    <p:extLst>
      <p:ext uri="{BB962C8B-B14F-4D97-AF65-F5344CB8AC3E}">
        <p14:creationId xmlns:p14="http://schemas.microsoft.com/office/powerpoint/2010/main" val="689861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49AD410-BDEA-44EB-A653-B4A6A849A97F}" type="datetimeFigureOut">
              <a:rPr lang="en-US" smtClean="0"/>
              <a:t>4/26/2019</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46216197-024F-49E6-802C-1B61F334FD5B}" type="slidenum">
              <a:rPr lang="en-US" smtClean="0"/>
              <a:t>‹#›</a:t>
            </a:fld>
            <a:endParaRPr lang="en-US" dirty="0"/>
          </a:p>
        </p:txBody>
      </p:sp>
    </p:spTree>
    <p:extLst>
      <p:ext uri="{BB962C8B-B14F-4D97-AF65-F5344CB8AC3E}">
        <p14:creationId xmlns:p14="http://schemas.microsoft.com/office/powerpoint/2010/main" val="3650794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D2B3F"/>
        </a:solidFill>
        <a:effectLst/>
      </p:bgPr>
    </p:bg>
    <p:spTree>
      <p:nvGrpSpPr>
        <p:cNvPr id="1" name=""/>
        <p:cNvGrpSpPr/>
        <p:nvPr/>
      </p:nvGrpSpPr>
      <p:grpSpPr>
        <a:xfrm>
          <a:off x="0" y="0"/>
          <a:ext cx="0" cy="0"/>
          <a:chOff x="0" y="0"/>
          <a:chExt cx="0" cy="0"/>
        </a:xfrm>
      </p:grpSpPr>
      <p:sp>
        <p:nvSpPr>
          <p:cNvPr id="4" name="Round Same Side Corner Rectangle 3"/>
          <p:cNvSpPr/>
          <p:nvPr userDrawn="1"/>
        </p:nvSpPr>
        <p:spPr>
          <a:xfrm rot="10800000" flipH="1">
            <a:off x="11320935" y="1"/>
            <a:ext cx="490067" cy="355219"/>
          </a:xfrm>
          <a:prstGeom prst="round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5" name="TextBox 4"/>
          <p:cNvSpPr txBox="1"/>
          <p:nvPr userDrawn="1"/>
        </p:nvSpPr>
        <p:spPr bwMode="gray">
          <a:xfrm>
            <a:off x="11362768" y="75052"/>
            <a:ext cx="406400" cy="205121"/>
          </a:xfrm>
          <a:prstGeom prst="rect">
            <a:avLst/>
          </a:prstGeom>
        </p:spPr>
        <p:txBody>
          <a:bodyPr vert="horz" wrap="square" lIns="0" tIns="0" rIns="0" bIns="0" rtlCol="0" anchor="ctr">
            <a:spAutoFit/>
          </a:bodyPr>
          <a:lstStyle/>
          <a:p>
            <a:pPr marL="0" algn="ctr" defTabSz="1219170" rtl="0" eaLnBrk="1" latinLnBrk="0" hangingPunct="1"/>
            <a:fld id="{6C5AF65D-6854-49AF-ABC5-48B5BA0EA842}" type="slidenum">
              <a:rPr lang="en-US" sz="1333" b="0" i="0" kern="1200" smtClean="0">
                <a:solidFill>
                  <a:schemeClr val="tx1">
                    <a:lumMod val="50000"/>
                    <a:lumOff val="50000"/>
                  </a:schemeClr>
                </a:solidFill>
                <a:latin typeface="HP Simplified"/>
                <a:ea typeface="+mn-ea"/>
                <a:cs typeface="HP Simplified"/>
              </a:rPr>
              <a:pPr marL="0" algn="ctr" defTabSz="1219170" rtl="0" eaLnBrk="1" latinLnBrk="0" hangingPunct="1"/>
              <a:t>‹#›</a:t>
            </a:fld>
            <a:endParaRPr lang="en-US" sz="1333" b="0" i="0" kern="1200" dirty="0">
              <a:solidFill>
                <a:schemeClr val="tx1">
                  <a:lumMod val="50000"/>
                  <a:lumOff val="50000"/>
                </a:schemeClr>
              </a:solidFill>
              <a:latin typeface="HP Simplified"/>
              <a:ea typeface="+mn-ea"/>
              <a:cs typeface="HP Simplified"/>
            </a:endParaRPr>
          </a:p>
        </p:txBody>
      </p:sp>
    </p:spTree>
    <p:extLst>
      <p:ext uri="{BB962C8B-B14F-4D97-AF65-F5344CB8AC3E}">
        <p14:creationId xmlns:p14="http://schemas.microsoft.com/office/powerpoint/2010/main" val="1169456286"/>
      </p:ext>
    </p:extLst>
  </p:cSld>
  <p:clrMap bg1="lt1" tx1="dk1" bg2="lt2" tx2="dk2" accent1="accent1" accent2="accent2" accent3="accent3" accent4="accent4" accent5="accent5" accent6="accent6" hlink="hlink" folHlink="folHlink"/>
  <p:sldLayoutIdLst>
    <p:sldLayoutId id="2147483673" r:id="rId1"/>
    <p:sldLayoutId id="2147483674" r:id="rId2"/>
  </p:sldLayoutIdLst>
  <p:hf sldNum="0" hdr="0" ftr="0" dt="0"/>
  <p:txStyles>
    <p:titleStyle>
      <a:lvl1pPr algn="l" defTabSz="1219170" rtl="0" eaLnBrk="1" latinLnBrk="0" hangingPunct="1">
        <a:spcBef>
          <a:spcPct val="0"/>
        </a:spcBef>
        <a:buNone/>
        <a:defRPr sz="3733" b="1" kern="1200">
          <a:solidFill>
            <a:schemeClr val="tx1">
              <a:lumMod val="50000"/>
              <a:lumOff val="50000"/>
            </a:schemeClr>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None/>
        <a:defRPr sz="4267"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hart" Target="../charts/chart1.xml"/><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alpha val="17000"/>
              </a:schemeClr>
            </a:gs>
            <a:gs pos="70000">
              <a:schemeClr val="tx1"/>
            </a:gs>
          </a:gsLst>
          <a:lin ang="60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69D0535-0428-4179-AFAE-12E960933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290C041-5391-4895-A030-2C00C5B12735}"/>
              </a:ext>
            </a:extLst>
          </p:cNvPr>
          <p:cNvSpPr/>
          <p:nvPr/>
        </p:nvSpPr>
        <p:spPr>
          <a:xfrm>
            <a:off x="0" y="0"/>
            <a:ext cx="12192000" cy="6858000"/>
          </a:xfrm>
          <a:prstGeom prst="rect">
            <a:avLst/>
          </a:prstGeom>
          <a:gradFill>
            <a:gsLst>
              <a:gs pos="11000">
                <a:schemeClr val="tx1"/>
              </a:gs>
              <a:gs pos="40000">
                <a:schemeClr val="tx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78E66D18-1621-4040-8589-718ECCFD6DD8}"/>
              </a:ext>
            </a:extLst>
          </p:cNvPr>
          <p:cNvSpPr txBox="1"/>
          <p:nvPr/>
        </p:nvSpPr>
        <p:spPr>
          <a:xfrm>
            <a:off x="103695" y="79149"/>
            <a:ext cx="11988778" cy="830997"/>
          </a:xfrm>
          <a:prstGeom prst="rect">
            <a:avLst/>
          </a:prstGeom>
          <a:noFill/>
        </p:spPr>
        <p:txBody>
          <a:bodyPr wrap="square" rtlCol="0">
            <a:spAutoFit/>
          </a:bodyPr>
          <a:lstStyle/>
          <a:p>
            <a:r>
              <a:rPr lang="en-GB" sz="4800" dirty="0">
                <a:solidFill>
                  <a:schemeClr val="bg1">
                    <a:lumMod val="85000"/>
                  </a:schemeClr>
                </a:solidFill>
                <a:latin typeface="Ubuntu" panose="020B0504030602030204" pitchFamily="34" charset="0"/>
              </a:rPr>
              <a:t>Data Driven Performance Engineering</a:t>
            </a:r>
          </a:p>
        </p:txBody>
      </p:sp>
      <p:sp>
        <p:nvSpPr>
          <p:cNvPr id="6" name="TextBox 5">
            <a:extLst>
              <a:ext uri="{FF2B5EF4-FFF2-40B4-BE49-F238E27FC236}">
                <a16:creationId xmlns:a16="http://schemas.microsoft.com/office/drawing/2014/main" id="{42C4B715-799A-4B79-8E57-431E824A2894}"/>
              </a:ext>
            </a:extLst>
          </p:cNvPr>
          <p:cNvSpPr txBox="1"/>
          <p:nvPr/>
        </p:nvSpPr>
        <p:spPr>
          <a:xfrm>
            <a:off x="398772" y="5824046"/>
            <a:ext cx="7660256" cy="400110"/>
          </a:xfrm>
          <a:prstGeom prst="rect">
            <a:avLst/>
          </a:prstGeom>
          <a:noFill/>
        </p:spPr>
        <p:txBody>
          <a:bodyPr wrap="square" rtlCol="0">
            <a:spAutoFit/>
          </a:bodyPr>
          <a:lstStyle/>
          <a:p>
            <a:r>
              <a:rPr lang="en-GB" sz="2000" dirty="0">
                <a:solidFill>
                  <a:schemeClr val="bg1">
                    <a:lumMod val="85000"/>
                  </a:schemeClr>
                </a:solidFill>
                <a:latin typeface="Ubuntu" panose="020B0504030602030204" pitchFamily="34" charset="0"/>
              </a:rPr>
              <a:t>RBS Performance &amp; Decision Science Leader</a:t>
            </a:r>
          </a:p>
        </p:txBody>
      </p:sp>
      <p:sp>
        <p:nvSpPr>
          <p:cNvPr id="5" name="TextBox 4">
            <a:extLst>
              <a:ext uri="{FF2B5EF4-FFF2-40B4-BE49-F238E27FC236}">
                <a16:creationId xmlns:a16="http://schemas.microsoft.com/office/drawing/2014/main" id="{78B0D824-1DD3-4020-8C24-EC19AD82AB1D}"/>
              </a:ext>
            </a:extLst>
          </p:cNvPr>
          <p:cNvSpPr txBox="1"/>
          <p:nvPr/>
        </p:nvSpPr>
        <p:spPr>
          <a:xfrm>
            <a:off x="398772" y="5314361"/>
            <a:ext cx="3071004" cy="584775"/>
          </a:xfrm>
          <a:prstGeom prst="rect">
            <a:avLst/>
          </a:prstGeom>
          <a:noFill/>
        </p:spPr>
        <p:txBody>
          <a:bodyPr wrap="square" rtlCol="0">
            <a:spAutoFit/>
          </a:bodyPr>
          <a:lstStyle/>
          <a:p>
            <a:r>
              <a:rPr lang="en-GB" sz="3200" dirty="0">
                <a:solidFill>
                  <a:schemeClr val="bg1">
                    <a:lumMod val="85000"/>
                  </a:schemeClr>
                </a:solidFill>
                <a:latin typeface="Ubuntu" panose="020B0504030602030204" pitchFamily="34" charset="0"/>
              </a:rPr>
              <a:t>Will Furneaux</a:t>
            </a:r>
          </a:p>
        </p:txBody>
      </p:sp>
      <p:sp>
        <p:nvSpPr>
          <p:cNvPr id="7" name="TextBox 6">
            <a:extLst>
              <a:ext uri="{FF2B5EF4-FFF2-40B4-BE49-F238E27FC236}">
                <a16:creationId xmlns:a16="http://schemas.microsoft.com/office/drawing/2014/main" id="{B1FA91B4-F870-4D21-AF8A-8815A77077B9}"/>
              </a:ext>
            </a:extLst>
          </p:cNvPr>
          <p:cNvSpPr txBox="1"/>
          <p:nvPr/>
        </p:nvSpPr>
        <p:spPr>
          <a:xfrm>
            <a:off x="398771" y="4873552"/>
            <a:ext cx="2563089" cy="400110"/>
          </a:xfrm>
          <a:prstGeom prst="rect">
            <a:avLst/>
          </a:prstGeom>
          <a:noFill/>
        </p:spPr>
        <p:txBody>
          <a:bodyPr wrap="square" rtlCol="0">
            <a:spAutoFit/>
          </a:bodyPr>
          <a:lstStyle/>
          <a:p>
            <a:r>
              <a:rPr lang="en-GB" sz="2000" dirty="0">
                <a:solidFill>
                  <a:schemeClr val="bg1">
                    <a:lumMod val="75000"/>
                  </a:schemeClr>
                </a:solidFill>
                <a:latin typeface="Ubuntu" panose="020B0504030602030204" pitchFamily="34" charset="0"/>
              </a:rPr>
              <a:t>A Quick Case Study</a:t>
            </a:r>
          </a:p>
        </p:txBody>
      </p:sp>
    </p:spTree>
    <p:extLst>
      <p:ext uri="{BB962C8B-B14F-4D97-AF65-F5344CB8AC3E}">
        <p14:creationId xmlns:p14="http://schemas.microsoft.com/office/powerpoint/2010/main" val="1629839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C13C12-2D15-4F86-B2FD-3172E2469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3" y="0"/>
            <a:ext cx="12192000" cy="6858000"/>
          </a:xfrm>
          <a:prstGeom prst="rect">
            <a:avLst/>
          </a:prstGeom>
        </p:spPr>
      </p:pic>
      <p:sp>
        <p:nvSpPr>
          <p:cNvPr id="12" name="Rectangle 11">
            <a:extLst>
              <a:ext uri="{FF2B5EF4-FFF2-40B4-BE49-F238E27FC236}">
                <a16:creationId xmlns:a16="http://schemas.microsoft.com/office/drawing/2014/main" id="{9703FB64-2A07-48AE-AF46-233F69D126DB}"/>
              </a:ext>
            </a:extLst>
          </p:cNvPr>
          <p:cNvSpPr/>
          <p:nvPr/>
        </p:nvSpPr>
        <p:spPr>
          <a:xfrm>
            <a:off x="-36075" y="0"/>
            <a:ext cx="12192000" cy="6858000"/>
          </a:xfrm>
          <a:prstGeom prst="rect">
            <a:avLst/>
          </a:prstGeom>
          <a:gradFill flip="none" rotWithShape="1">
            <a:gsLst>
              <a:gs pos="4000">
                <a:sysClr val="windowText" lastClr="000000">
                  <a:lumMod val="0"/>
                  <a:alpha val="70000"/>
                </a:sysClr>
              </a:gs>
              <a:gs pos="3000">
                <a:sysClr val="windowText" lastClr="000000">
                  <a:alpha val="0"/>
                </a:sysClr>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Ubuntu" panose="020B0504030602030204" pitchFamily="34" charset="0"/>
            </a:endParaRPr>
          </a:p>
        </p:txBody>
      </p:sp>
      <p:sp>
        <p:nvSpPr>
          <p:cNvPr id="9" name="TextBox 8">
            <a:extLst>
              <a:ext uri="{FF2B5EF4-FFF2-40B4-BE49-F238E27FC236}">
                <a16:creationId xmlns:a16="http://schemas.microsoft.com/office/drawing/2014/main" id="{6080C558-09C2-4B81-9714-DE3C1328E624}"/>
              </a:ext>
            </a:extLst>
          </p:cNvPr>
          <p:cNvSpPr txBox="1"/>
          <p:nvPr/>
        </p:nvSpPr>
        <p:spPr>
          <a:xfrm>
            <a:off x="29853" y="81074"/>
            <a:ext cx="11232196" cy="830997"/>
          </a:xfrm>
          <a:prstGeom prst="rect">
            <a:avLst/>
          </a:prstGeom>
          <a:noFill/>
        </p:spPr>
        <p:txBody>
          <a:bodyPr wrap="square" rtlCol="0">
            <a:spAutoFit/>
          </a:bodyPr>
          <a:lstStyle/>
          <a:p>
            <a:r>
              <a:rPr lang="en-GB" sz="4800" dirty="0">
                <a:solidFill>
                  <a:schemeClr val="bg1"/>
                </a:solidFill>
                <a:latin typeface="Ubuntu" panose="020B0504030602030204" pitchFamily="34" charset="0"/>
              </a:rPr>
              <a:t>Why Pick Performance Engineering?</a:t>
            </a:r>
          </a:p>
        </p:txBody>
      </p:sp>
      <p:grpSp>
        <p:nvGrpSpPr>
          <p:cNvPr id="15" name="Group 14">
            <a:extLst>
              <a:ext uri="{FF2B5EF4-FFF2-40B4-BE49-F238E27FC236}">
                <a16:creationId xmlns:a16="http://schemas.microsoft.com/office/drawing/2014/main" id="{F4968E33-40E5-4DA9-9974-E6F88E6B1B63}"/>
              </a:ext>
            </a:extLst>
          </p:cNvPr>
          <p:cNvGrpSpPr/>
          <p:nvPr/>
        </p:nvGrpSpPr>
        <p:grpSpPr>
          <a:xfrm>
            <a:off x="1119673" y="2677886"/>
            <a:ext cx="3939543" cy="3581774"/>
            <a:chOff x="6361113" y="1190625"/>
            <a:chExt cx="4470400" cy="4476750"/>
          </a:xfrm>
        </p:grpSpPr>
        <p:sp>
          <p:nvSpPr>
            <p:cNvPr id="16" name="Freeform 5">
              <a:extLst>
                <a:ext uri="{FF2B5EF4-FFF2-40B4-BE49-F238E27FC236}">
                  <a16:creationId xmlns:a16="http://schemas.microsoft.com/office/drawing/2014/main" id="{64D4076B-7DA6-4D9A-BCE0-23DA4A60EC82}"/>
                </a:ext>
              </a:extLst>
            </p:cNvPr>
            <p:cNvSpPr>
              <a:spLocks/>
            </p:cNvSpPr>
            <p:nvPr/>
          </p:nvSpPr>
          <p:spPr bwMode="auto">
            <a:xfrm>
              <a:off x="6361113" y="1190625"/>
              <a:ext cx="4470400" cy="4476750"/>
            </a:xfrm>
            <a:custGeom>
              <a:avLst/>
              <a:gdLst>
                <a:gd name="T0" fmla="*/ 397 w 397"/>
                <a:gd name="T1" fmla="*/ 199 h 397"/>
                <a:gd name="T2" fmla="*/ 199 w 397"/>
                <a:gd name="T3" fmla="*/ 397 h 397"/>
                <a:gd name="T4" fmla="*/ 0 w 397"/>
                <a:gd name="T5" fmla="*/ 199 h 397"/>
                <a:gd name="T6" fmla="*/ 200 w 397"/>
                <a:gd name="T7" fmla="*/ 0 h 397"/>
                <a:gd name="T8" fmla="*/ 397 w 397"/>
                <a:gd name="T9" fmla="*/ 199 h 397"/>
              </a:gdLst>
              <a:ahLst/>
              <a:cxnLst>
                <a:cxn ang="0">
                  <a:pos x="T0" y="T1"/>
                </a:cxn>
                <a:cxn ang="0">
                  <a:pos x="T2" y="T3"/>
                </a:cxn>
                <a:cxn ang="0">
                  <a:pos x="T4" y="T5"/>
                </a:cxn>
                <a:cxn ang="0">
                  <a:pos x="T6" y="T7"/>
                </a:cxn>
                <a:cxn ang="0">
                  <a:pos x="T8" y="T9"/>
                </a:cxn>
              </a:cxnLst>
              <a:rect l="0" t="0" r="r" b="b"/>
              <a:pathLst>
                <a:path w="397" h="397">
                  <a:moveTo>
                    <a:pt x="397" y="199"/>
                  </a:moveTo>
                  <a:cubicBezTo>
                    <a:pt x="397" y="308"/>
                    <a:pt x="308" y="397"/>
                    <a:pt x="199" y="397"/>
                  </a:cubicBezTo>
                  <a:cubicBezTo>
                    <a:pt x="89" y="397"/>
                    <a:pt x="0" y="308"/>
                    <a:pt x="0" y="199"/>
                  </a:cubicBezTo>
                  <a:cubicBezTo>
                    <a:pt x="0" y="89"/>
                    <a:pt x="90" y="0"/>
                    <a:pt x="200" y="0"/>
                  </a:cubicBezTo>
                  <a:cubicBezTo>
                    <a:pt x="309" y="0"/>
                    <a:pt x="397" y="89"/>
                    <a:pt x="397" y="199"/>
                  </a:cubicBezTo>
                  <a:close/>
                </a:path>
              </a:pathLst>
            </a:custGeom>
            <a:gradFill flip="none" rotWithShape="1">
              <a:gsLst>
                <a:gs pos="31000">
                  <a:schemeClr val="accent1"/>
                </a:gs>
                <a:gs pos="82000">
                  <a:schemeClr val="accent1">
                    <a:lumMod val="50000"/>
                  </a:schemeClr>
                </a:gs>
              </a:gsLst>
              <a:path path="circle">
                <a:fillToRect l="100000" b="100000"/>
              </a:path>
              <a:tileRect t="-100000" r="-100000"/>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Ubuntu" panose="020B0504030602030204" pitchFamily="34" charset="0"/>
              </a:endParaRPr>
            </a:p>
          </p:txBody>
        </p:sp>
        <p:sp>
          <p:nvSpPr>
            <p:cNvPr id="17" name="Line 6">
              <a:extLst>
                <a:ext uri="{FF2B5EF4-FFF2-40B4-BE49-F238E27FC236}">
                  <a16:creationId xmlns:a16="http://schemas.microsoft.com/office/drawing/2014/main" id="{4B4AAEE3-1DF0-4211-9659-4172D3757244}"/>
                </a:ext>
              </a:extLst>
            </p:cNvPr>
            <p:cNvSpPr>
              <a:spLocks noChangeShapeType="1"/>
            </p:cNvSpPr>
            <p:nvPr/>
          </p:nvSpPr>
          <p:spPr bwMode="auto">
            <a:xfrm flipV="1">
              <a:off x="6664326" y="3389313"/>
              <a:ext cx="1949450" cy="293688"/>
            </a:xfrm>
            <a:prstGeom prst="line">
              <a:avLst/>
            </a:prstGeom>
            <a:noFill/>
            <a:ln w="11113" cap="flat">
              <a:solidFill>
                <a:srgbClr val="2D008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18" name="Line 7">
              <a:extLst>
                <a:ext uri="{FF2B5EF4-FFF2-40B4-BE49-F238E27FC236}">
                  <a16:creationId xmlns:a16="http://schemas.microsoft.com/office/drawing/2014/main" id="{7BDC1CAD-2E3E-4215-AC20-17240A6553AD}"/>
                </a:ext>
              </a:extLst>
            </p:cNvPr>
            <p:cNvSpPr>
              <a:spLocks noChangeShapeType="1"/>
            </p:cNvSpPr>
            <p:nvPr/>
          </p:nvSpPr>
          <p:spPr bwMode="auto">
            <a:xfrm>
              <a:off x="8613776" y="3389313"/>
              <a:ext cx="1430338" cy="395288"/>
            </a:xfrm>
            <a:prstGeom prst="line">
              <a:avLst/>
            </a:prstGeom>
            <a:noFill/>
            <a:ln w="11113" cap="flat">
              <a:solidFill>
                <a:srgbClr val="2D008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19" name="Freeform 8">
              <a:extLst>
                <a:ext uri="{FF2B5EF4-FFF2-40B4-BE49-F238E27FC236}">
                  <a16:creationId xmlns:a16="http://schemas.microsoft.com/office/drawing/2014/main" id="{16490944-E64D-4CF8-A12E-7F0DBEC0DE83}"/>
                </a:ext>
              </a:extLst>
            </p:cNvPr>
            <p:cNvSpPr>
              <a:spLocks/>
            </p:cNvSpPr>
            <p:nvPr/>
          </p:nvSpPr>
          <p:spPr bwMode="auto">
            <a:xfrm>
              <a:off x="6664326" y="1190625"/>
              <a:ext cx="1949450" cy="2492375"/>
            </a:xfrm>
            <a:custGeom>
              <a:avLst/>
              <a:gdLst>
                <a:gd name="T0" fmla="*/ 0 w 173"/>
                <a:gd name="T1" fmla="*/ 221 h 221"/>
                <a:gd name="T2" fmla="*/ 173 w 173"/>
                <a:gd name="T3" fmla="*/ 0 h 221"/>
                <a:gd name="T4" fmla="*/ 173 w 173"/>
                <a:gd name="T5" fmla="*/ 195 h 221"/>
                <a:gd name="T6" fmla="*/ 0 w 173"/>
                <a:gd name="T7" fmla="*/ 221 h 221"/>
              </a:gdLst>
              <a:ahLst/>
              <a:cxnLst>
                <a:cxn ang="0">
                  <a:pos x="T0" y="T1"/>
                </a:cxn>
                <a:cxn ang="0">
                  <a:pos x="T2" y="T3"/>
                </a:cxn>
                <a:cxn ang="0">
                  <a:pos x="T4" y="T5"/>
                </a:cxn>
                <a:cxn ang="0">
                  <a:pos x="T6" y="T7"/>
                </a:cxn>
              </a:cxnLst>
              <a:rect l="0" t="0" r="r" b="b"/>
              <a:pathLst>
                <a:path w="173" h="221">
                  <a:moveTo>
                    <a:pt x="0" y="221"/>
                  </a:moveTo>
                  <a:cubicBezTo>
                    <a:pt x="0" y="111"/>
                    <a:pt x="82" y="0"/>
                    <a:pt x="173" y="0"/>
                  </a:cubicBezTo>
                  <a:cubicBezTo>
                    <a:pt x="173" y="195"/>
                    <a:pt x="173" y="195"/>
                    <a:pt x="173" y="195"/>
                  </a:cubicBezTo>
                  <a:lnTo>
                    <a:pt x="0" y="22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20" name="Freeform 9">
              <a:extLst>
                <a:ext uri="{FF2B5EF4-FFF2-40B4-BE49-F238E27FC236}">
                  <a16:creationId xmlns:a16="http://schemas.microsoft.com/office/drawing/2014/main" id="{3B1EBEB1-9827-4013-9A5C-619F170FAA89}"/>
                </a:ext>
              </a:extLst>
            </p:cNvPr>
            <p:cNvSpPr>
              <a:spLocks/>
            </p:cNvSpPr>
            <p:nvPr/>
          </p:nvSpPr>
          <p:spPr bwMode="auto">
            <a:xfrm>
              <a:off x="7115176" y="1674813"/>
              <a:ext cx="1498600" cy="1939925"/>
            </a:xfrm>
            <a:custGeom>
              <a:avLst/>
              <a:gdLst>
                <a:gd name="T0" fmla="*/ 0 w 133"/>
                <a:gd name="T1" fmla="*/ 172 h 172"/>
                <a:gd name="T2" fmla="*/ 133 w 133"/>
                <a:gd name="T3" fmla="*/ 0 h 172"/>
                <a:gd name="T4" fmla="*/ 133 w 133"/>
                <a:gd name="T5" fmla="*/ 152 h 172"/>
                <a:gd name="T6" fmla="*/ 0 w 133"/>
                <a:gd name="T7" fmla="*/ 172 h 172"/>
              </a:gdLst>
              <a:ahLst/>
              <a:cxnLst>
                <a:cxn ang="0">
                  <a:pos x="T0" y="T1"/>
                </a:cxn>
                <a:cxn ang="0">
                  <a:pos x="T2" y="T3"/>
                </a:cxn>
                <a:cxn ang="0">
                  <a:pos x="T4" y="T5"/>
                </a:cxn>
                <a:cxn ang="0">
                  <a:pos x="T6" y="T7"/>
                </a:cxn>
              </a:cxnLst>
              <a:rect l="0" t="0" r="r" b="b"/>
              <a:pathLst>
                <a:path w="133" h="172">
                  <a:moveTo>
                    <a:pt x="0" y="172"/>
                  </a:moveTo>
                  <a:cubicBezTo>
                    <a:pt x="0" y="87"/>
                    <a:pt x="63" y="0"/>
                    <a:pt x="133" y="0"/>
                  </a:cubicBezTo>
                  <a:cubicBezTo>
                    <a:pt x="133" y="152"/>
                    <a:pt x="133" y="152"/>
                    <a:pt x="133" y="152"/>
                  </a:cubicBezTo>
                  <a:lnTo>
                    <a:pt x="0" y="17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21" name="Freeform 10">
              <a:extLst>
                <a:ext uri="{FF2B5EF4-FFF2-40B4-BE49-F238E27FC236}">
                  <a16:creationId xmlns:a16="http://schemas.microsoft.com/office/drawing/2014/main" id="{7B38D6B4-EDB8-42BB-B698-AF312B84DA11}"/>
                </a:ext>
              </a:extLst>
            </p:cNvPr>
            <p:cNvSpPr>
              <a:spLocks/>
            </p:cNvSpPr>
            <p:nvPr/>
          </p:nvSpPr>
          <p:spPr bwMode="auto">
            <a:xfrm>
              <a:off x="7566026" y="2171700"/>
              <a:ext cx="1047750" cy="1376363"/>
            </a:xfrm>
            <a:custGeom>
              <a:avLst/>
              <a:gdLst>
                <a:gd name="T0" fmla="*/ 0 w 93"/>
                <a:gd name="T1" fmla="*/ 122 h 122"/>
                <a:gd name="T2" fmla="*/ 93 w 93"/>
                <a:gd name="T3" fmla="*/ 0 h 122"/>
                <a:gd name="T4" fmla="*/ 93 w 93"/>
                <a:gd name="T5" fmla="*/ 108 h 122"/>
                <a:gd name="T6" fmla="*/ 0 w 93"/>
                <a:gd name="T7" fmla="*/ 122 h 122"/>
              </a:gdLst>
              <a:ahLst/>
              <a:cxnLst>
                <a:cxn ang="0">
                  <a:pos x="T0" y="T1"/>
                </a:cxn>
                <a:cxn ang="0">
                  <a:pos x="T2" y="T3"/>
                </a:cxn>
                <a:cxn ang="0">
                  <a:pos x="T4" y="T5"/>
                </a:cxn>
                <a:cxn ang="0">
                  <a:pos x="T6" y="T7"/>
                </a:cxn>
              </a:cxnLst>
              <a:rect l="0" t="0" r="r" b="b"/>
              <a:pathLst>
                <a:path w="93" h="122">
                  <a:moveTo>
                    <a:pt x="0" y="122"/>
                  </a:moveTo>
                  <a:cubicBezTo>
                    <a:pt x="0" y="61"/>
                    <a:pt x="44" y="0"/>
                    <a:pt x="93" y="0"/>
                  </a:cubicBezTo>
                  <a:cubicBezTo>
                    <a:pt x="93" y="108"/>
                    <a:pt x="93" y="108"/>
                    <a:pt x="93" y="108"/>
                  </a:cubicBezTo>
                  <a:lnTo>
                    <a:pt x="0" y="12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22" name="Freeform 11">
              <a:extLst>
                <a:ext uri="{FF2B5EF4-FFF2-40B4-BE49-F238E27FC236}">
                  <a16:creationId xmlns:a16="http://schemas.microsoft.com/office/drawing/2014/main" id="{B6D3E49D-9692-4710-8349-0DCC0DCBEF74}"/>
                </a:ext>
              </a:extLst>
            </p:cNvPr>
            <p:cNvSpPr>
              <a:spLocks/>
            </p:cNvSpPr>
            <p:nvPr/>
          </p:nvSpPr>
          <p:spPr bwMode="auto">
            <a:xfrm>
              <a:off x="8016876" y="2655888"/>
              <a:ext cx="596900" cy="823913"/>
            </a:xfrm>
            <a:custGeom>
              <a:avLst/>
              <a:gdLst>
                <a:gd name="T0" fmla="*/ 0 w 53"/>
                <a:gd name="T1" fmla="*/ 73 h 73"/>
                <a:gd name="T2" fmla="*/ 53 w 53"/>
                <a:gd name="T3" fmla="*/ 0 h 73"/>
                <a:gd name="T4" fmla="*/ 53 w 53"/>
                <a:gd name="T5" fmla="*/ 65 h 73"/>
                <a:gd name="T6" fmla="*/ 0 w 53"/>
                <a:gd name="T7" fmla="*/ 73 h 73"/>
              </a:gdLst>
              <a:ahLst/>
              <a:cxnLst>
                <a:cxn ang="0">
                  <a:pos x="T0" y="T1"/>
                </a:cxn>
                <a:cxn ang="0">
                  <a:pos x="T2" y="T3"/>
                </a:cxn>
                <a:cxn ang="0">
                  <a:pos x="T4" y="T5"/>
                </a:cxn>
                <a:cxn ang="0">
                  <a:pos x="T6" y="T7"/>
                </a:cxn>
              </a:cxnLst>
              <a:rect l="0" t="0" r="r" b="b"/>
              <a:pathLst>
                <a:path w="53" h="73">
                  <a:moveTo>
                    <a:pt x="0" y="73"/>
                  </a:moveTo>
                  <a:cubicBezTo>
                    <a:pt x="0" y="37"/>
                    <a:pt x="25" y="0"/>
                    <a:pt x="53" y="0"/>
                  </a:cubicBezTo>
                  <a:cubicBezTo>
                    <a:pt x="53" y="65"/>
                    <a:pt x="53" y="65"/>
                    <a:pt x="53" y="65"/>
                  </a:cubicBezTo>
                  <a:lnTo>
                    <a:pt x="0" y="73"/>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23" name="Freeform 12">
              <a:extLst>
                <a:ext uri="{FF2B5EF4-FFF2-40B4-BE49-F238E27FC236}">
                  <a16:creationId xmlns:a16="http://schemas.microsoft.com/office/drawing/2014/main" id="{A226E55C-2C89-4948-B641-4236F4135606}"/>
                </a:ext>
              </a:extLst>
            </p:cNvPr>
            <p:cNvSpPr>
              <a:spLocks/>
            </p:cNvSpPr>
            <p:nvPr/>
          </p:nvSpPr>
          <p:spPr bwMode="auto">
            <a:xfrm>
              <a:off x="6664326" y="3389313"/>
              <a:ext cx="3379788" cy="496888"/>
            </a:xfrm>
            <a:custGeom>
              <a:avLst/>
              <a:gdLst>
                <a:gd name="T0" fmla="*/ 0 w 300"/>
                <a:gd name="T1" fmla="*/ 26 h 44"/>
                <a:gd name="T2" fmla="*/ 172 w 300"/>
                <a:gd name="T3" fmla="*/ 44 h 44"/>
                <a:gd name="T4" fmla="*/ 300 w 300"/>
                <a:gd name="T5" fmla="*/ 35 h 44"/>
                <a:gd name="T6" fmla="*/ 173 w 300"/>
                <a:gd name="T7" fmla="*/ 0 h 44"/>
                <a:gd name="T8" fmla="*/ 0 w 300"/>
                <a:gd name="T9" fmla="*/ 26 h 44"/>
              </a:gdLst>
              <a:ahLst/>
              <a:cxnLst>
                <a:cxn ang="0">
                  <a:pos x="T0" y="T1"/>
                </a:cxn>
                <a:cxn ang="0">
                  <a:pos x="T2" y="T3"/>
                </a:cxn>
                <a:cxn ang="0">
                  <a:pos x="T4" y="T5"/>
                </a:cxn>
                <a:cxn ang="0">
                  <a:pos x="T6" y="T7"/>
                </a:cxn>
                <a:cxn ang="0">
                  <a:pos x="T8" y="T9"/>
                </a:cxn>
              </a:cxnLst>
              <a:rect l="0" t="0" r="r" b="b"/>
              <a:pathLst>
                <a:path w="300" h="44">
                  <a:moveTo>
                    <a:pt x="0" y="26"/>
                  </a:moveTo>
                  <a:cubicBezTo>
                    <a:pt x="34" y="37"/>
                    <a:pt x="98" y="44"/>
                    <a:pt x="172" y="44"/>
                  </a:cubicBezTo>
                  <a:cubicBezTo>
                    <a:pt x="221" y="44"/>
                    <a:pt x="266" y="41"/>
                    <a:pt x="300" y="35"/>
                  </a:cubicBezTo>
                  <a:cubicBezTo>
                    <a:pt x="173" y="0"/>
                    <a:pt x="173" y="0"/>
                    <a:pt x="173" y="0"/>
                  </a:cubicBezTo>
                  <a:lnTo>
                    <a:pt x="0" y="26"/>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24" name="Freeform 13">
              <a:extLst>
                <a:ext uri="{FF2B5EF4-FFF2-40B4-BE49-F238E27FC236}">
                  <a16:creationId xmlns:a16="http://schemas.microsoft.com/office/drawing/2014/main" id="{8775345D-9F66-48CE-AE31-958E5ABBFD7E}"/>
                </a:ext>
              </a:extLst>
            </p:cNvPr>
            <p:cNvSpPr>
              <a:spLocks/>
            </p:cNvSpPr>
            <p:nvPr/>
          </p:nvSpPr>
          <p:spPr bwMode="auto">
            <a:xfrm>
              <a:off x="7115176" y="3389313"/>
              <a:ext cx="2601913" cy="384175"/>
            </a:xfrm>
            <a:custGeom>
              <a:avLst/>
              <a:gdLst>
                <a:gd name="T0" fmla="*/ 0 w 231"/>
                <a:gd name="T1" fmla="*/ 20 h 34"/>
                <a:gd name="T2" fmla="*/ 132 w 231"/>
                <a:gd name="T3" fmla="*/ 34 h 34"/>
                <a:gd name="T4" fmla="*/ 231 w 231"/>
                <a:gd name="T5" fmla="*/ 27 h 34"/>
                <a:gd name="T6" fmla="*/ 133 w 231"/>
                <a:gd name="T7" fmla="*/ 0 h 34"/>
                <a:gd name="T8" fmla="*/ 0 w 231"/>
                <a:gd name="T9" fmla="*/ 20 h 34"/>
              </a:gdLst>
              <a:ahLst/>
              <a:cxnLst>
                <a:cxn ang="0">
                  <a:pos x="T0" y="T1"/>
                </a:cxn>
                <a:cxn ang="0">
                  <a:pos x="T2" y="T3"/>
                </a:cxn>
                <a:cxn ang="0">
                  <a:pos x="T4" y="T5"/>
                </a:cxn>
                <a:cxn ang="0">
                  <a:pos x="T6" y="T7"/>
                </a:cxn>
                <a:cxn ang="0">
                  <a:pos x="T8" y="T9"/>
                </a:cxn>
              </a:cxnLst>
              <a:rect l="0" t="0" r="r" b="b"/>
              <a:pathLst>
                <a:path w="231" h="34">
                  <a:moveTo>
                    <a:pt x="0" y="20"/>
                  </a:moveTo>
                  <a:cubicBezTo>
                    <a:pt x="27" y="28"/>
                    <a:pt x="76" y="34"/>
                    <a:pt x="132" y="34"/>
                  </a:cubicBezTo>
                  <a:cubicBezTo>
                    <a:pt x="170" y="34"/>
                    <a:pt x="204" y="31"/>
                    <a:pt x="231" y="27"/>
                  </a:cubicBezTo>
                  <a:cubicBezTo>
                    <a:pt x="133" y="0"/>
                    <a:pt x="133" y="0"/>
                    <a:pt x="133" y="0"/>
                  </a:cubicBezTo>
                  <a:lnTo>
                    <a:pt x="0" y="2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25" name="Freeform 14">
              <a:extLst>
                <a:ext uri="{FF2B5EF4-FFF2-40B4-BE49-F238E27FC236}">
                  <a16:creationId xmlns:a16="http://schemas.microsoft.com/office/drawing/2014/main" id="{CB8CFFA9-5614-47C5-9ED6-863E7AF5C12A}"/>
                </a:ext>
              </a:extLst>
            </p:cNvPr>
            <p:cNvSpPr>
              <a:spLocks/>
            </p:cNvSpPr>
            <p:nvPr/>
          </p:nvSpPr>
          <p:spPr bwMode="auto">
            <a:xfrm>
              <a:off x="7566026" y="3389313"/>
              <a:ext cx="1812925" cy="260350"/>
            </a:xfrm>
            <a:custGeom>
              <a:avLst/>
              <a:gdLst>
                <a:gd name="T0" fmla="*/ 161 w 161"/>
                <a:gd name="T1" fmla="*/ 19 h 23"/>
                <a:gd name="T2" fmla="*/ 92 w 161"/>
                <a:gd name="T3" fmla="*/ 23 h 23"/>
                <a:gd name="T4" fmla="*/ 0 w 161"/>
                <a:gd name="T5" fmla="*/ 14 h 23"/>
                <a:gd name="T6" fmla="*/ 93 w 161"/>
                <a:gd name="T7" fmla="*/ 0 h 23"/>
                <a:gd name="T8" fmla="*/ 161 w 161"/>
                <a:gd name="T9" fmla="*/ 19 h 23"/>
              </a:gdLst>
              <a:ahLst/>
              <a:cxnLst>
                <a:cxn ang="0">
                  <a:pos x="T0" y="T1"/>
                </a:cxn>
                <a:cxn ang="0">
                  <a:pos x="T2" y="T3"/>
                </a:cxn>
                <a:cxn ang="0">
                  <a:pos x="T4" y="T5"/>
                </a:cxn>
                <a:cxn ang="0">
                  <a:pos x="T6" y="T7"/>
                </a:cxn>
                <a:cxn ang="0">
                  <a:pos x="T8" y="T9"/>
                </a:cxn>
              </a:cxnLst>
              <a:rect l="0" t="0" r="r" b="b"/>
              <a:pathLst>
                <a:path w="161" h="23">
                  <a:moveTo>
                    <a:pt x="161" y="19"/>
                  </a:moveTo>
                  <a:cubicBezTo>
                    <a:pt x="142" y="21"/>
                    <a:pt x="118" y="23"/>
                    <a:pt x="92" y="23"/>
                  </a:cubicBezTo>
                  <a:cubicBezTo>
                    <a:pt x="54" y="23"/>
                    <a:pt x="20" y="19"/>
                    <a:pt x="0" y="14"/>
                  </a:cubicBezTo>
                  <a:cubicBezTo>
                    <a:pt x="93" y="0"/>
                    <a:pt x="93" y="0"/>
                    <a:pt x="93" y="0"/>
                  </a:cubicBezTo>
                  <a:lnTo>
                    <a:pt x="161" y="1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26" name="Freeform 15">
              <a:extLst>
                <a:ext uri="{FF2B5EF4-FFF2-40B4-BE49-F238E27FC236}">
                  <a16:creationId xmlns:a16="http://schemas.microsoft.com/office/drawing/2014/main" id="{217DFAA1-3525-4906-8971-DCC7364F68A1}"/>
                </a:ext>
              </a:extLst>
            </p:cNvPr>
            <p:cNvSpPr>
              <a:spLocks/>
            </p:cNvSpPr>
            <p:nvPr/>
          </p:nvSpPr>
          <p:spPr bwMode="auto">
            <a:xfrm>
              <a:off x="8016876" y="3389313"/>
              <a:ext cx="1023938" cy="146050"/>
            </a:xfrm>
            <a:custGeom>
              <a:avLst/>
              <a:gdLst>
                <a:gd name="T0" fmla="*/ 0 w 91"/>
                <a:gd name="T1" fmla="*/ 8 h 13"/>
                <a:gd name="T2" fmla="*/ 53 w 91"/>
                <a:gd name="T3" fmla="*/ 13 h 13"/>
                <a:gd name="T4" fmla="*/ 91 w 91"/>
                <a:gd name="T5" fmla="*/ 10 h 13"/>
                <a:gd name="T6" fmla="*/ 53 w 91"/>
                <a:gd name="T7" fmla="*/ 0 h 13"/>
                <a:gd name="T8" fmla="*/ 0 w 91"/>
                <a:gd name="T9" fmla="*/ 8 h 13"/>
              </a:gdLst>
              <a:ahLst/>
              <a:cxnLst>
                <a:cxn ang="0">
                  <a:pos x="T0" y="T1"/>
                </a:cxn>
                <a:cxn ang="0">
                  <a:pos x="T2" y="T3"/>
                </a:cxn>
                <a:cxn ang="0">
                  <a:pos x="T4" y="T5"/>
                </a:cxn>
                <a:cxn ang="0">
                  <a:pos x="T6" y="T7"/>
                </a:cxn>
                <a:cxn ang="0">
                  <a:pos x="T8" y="T9"/>
                </a:cxn>
              </a:cxnLst>
              <a:rect l="0" t="0" r="r" b="b"/>
              <a:pathLst>
                <a:path w="91" h="13">
                  <a:moveTo>
                    <a:pt x="0" y="8"/>
                  </a:moveTo>
                  <a:cubicBezTo>
                    <a:pt x="13" y="11"/>
                    <a:pt x="32" y="13"/>
                    <a:pt x="53" y="13"/>
                  </a:cubicBezTo>
                  <a:cubicBezTo>
                    <a:pt x="67" y="13"/>
                    <a:pt x="80" y="12"/>
                    <a:pt x="91" y="10"/>
                  </a:cubicBezTo>
                  <a:cubicBezTo>
                    <a:pt x="53" y="0"/>
                    <a:pt x="53" y="0"/>
                    <a:pt x="53" y="0"/>
                  </a:cubicBezTo>
                  <a:lnTo>
                    <a:pt x="0" y="8"/>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27" name="Freeform 16">
              <a:extLst>
                <a:ext uri="{FF2B5EF4-FFF2-40B4-BE49-F238E27FC236}">
                  <a16:creationId xmlns:a16="http://schemas.microsoft.com/office/drawing/2014/main" id="{633824AB-ECDE-438E-8879-3763A0AE7C63}"/>
                </a:ext>
              </a:extLst>
            </p:cNvPr>
            <p:cNvSpPr>
              <a:spLocks/>
            </p:cNvSpPr>
            <p:nvPr/>
          </p:nvSpPr>
          <p:spPr bwMode="auto">
            <a:xfrm>
              <a:off x="8613776" y="1190625"/>
              <a:ext cx="1430338" cy="2593975"/>
            </a:xfrm>
            <a:custGeom>
              <a:avLst/>
              <a:gdLst>
                <a:gd name="T0" fmla="*/ 0 w 127"/>
                <a:gd name="T1" fmla="*/ 0 h 230"/>
                <a:gd name="T2" fmla="*/ 127 w 127"/>
                <a:gd name="T3" fmla="*/ 230 h 230"/>
                <a:gd name="T4" fmla="*/ 0 w 127"/>
                <a:gd name="T5" fmla="*/ 195 h 230"/>
                <a:gd name="T6" fmla="*/ 0 w 127"/>
                <a:gd name="T7" fmla="*/ 0 h 230"/>
              </a:gdLst>
              <a:ahLst/>
              <a:cxnLst>
                <a:cxn ang="0">
                  <a:pos x="T0" y="T1"/>
                </a:cxn>
                <a:cxn ang="0">
                  <a:pos x="T2" y="T3"/>
                </a:cxn>
                <a:cxn ang="0">
                  <a:pos x="T4" y="T5"/>
                </a:cxn>
                <a:cxn ang="0">
                  <a:pos x="T6" y="T7"/>
                </a:cxn>
              </a:cxnLst>
              <a:rect l="0" t="0" r="r" b="b"/>
              <a:pathLst>
                <a:path w="127" h="230">
                  <a:moveTo>
                    <a:pt x="0" y="0"/>
                  </a:moveTo>
                  <a:cubicBezTo>
                    <a:pt x="67" y="0"/>
                    <a:pt x="127" y="120"/>
                    <a:pt x="127" y="230"/>
                  </a:cubicBezTo>
                  <a:cubicBezTo>
                    <a:pt x="0" y="195"/>
                    <a:pt x="0" y="195"/>
                    <a:pt x="0" y="195"/>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28" name="Freeform 17">
              <a:extLst>
                <a:ext uri="{FF2B5EF4-FFF2-40B4-BE49-F238E27FC236}">
                  <a16:creationId xmlns:a16="http://schemas.microsoft.com/office/drawing/2014/main" id="{FCD419AF-2F1F-48BD-A635-62C6B6347698}"/>
                </a:ext>
              </a:extLst>
            </p:cNvPr>
            <p:cNvSpPr>
              <a:spLocks/>
            </p:cNvSpPr>
            <p:nvPr/>
          </p:nvSpPr>
          <p:spPr bwMode="auto">
            <a:xfrm>
              <a:off x="8613776" y="1674813"/>
              <a:ext cx="1103313" cy="2019300"/>
            </a:xfrm>
            <a:custGeom>
              <a:avLst/>
              <a:gdLst>
                <a:gd name="T0" fmla="*/ 0 w 98"/>
                <a:gd name="T1" fmla="*/ 0 h 179"/>
                <a:gd name="T2" fmla="*/ 98 w 98"/>
                <a:gd name="T3" fmla="*/ 179 h 179"/>
                <a:gd name="T4" fmla="*/ 0 w 98"/>
                <a:gd name="T5" fmla="*/ 152 h 179"/>
                <a:gd name="T6" fmla="*/ 0 w 98"/>
                <a:gd name="T7" fmla="*/ 0 h 179"/>
              </a:gdLst>
              <a:ahLst/>
              <a:cxnLst>
                <a:cxn ang="0">
                  <a:pos x="T0" y="T1"/>
                </a:cxn>
                <a:cxn ang="0">
                  <a:pos x="T2" y="T3"/>
                </a:cxn>
                <a:cxn ang="0">
                  <a:pos x="T4" y="T5"/>
                </a:cxn>
                <a:cxn ang="0">
                  <a:pos x="T6" y="T7"/>
                </a:cxn>
              </a:cxnLst>
              <a:rect l="0" t="0" r="r" b="b"/>
              <a:pathLst>
                <a:path w="98" h="179">
                  <a:moveTo>
                    <a:pt x="0" y="0"/>
                  </a:moveTo>
                  <a:cubicBezTo>
                    <a:pt x="52" y="0"/>
                    <a:pt x="98" y="94"/>
                    <a:pt x="98" y="179"/>
                  </a:cubicBezTo>
                  <a:cubicBezTo>
                    <a:pt x="0" y="152"/>
                    <a:pt x="0" y="152"/>
                    <a:pt x="0" y="152"/>
                  </a:cubicBez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29" name="Freeform 18">
              <a:extLst>
                <a:ext uri="{FF2B5EF4-FFF2-40B4-BE49-F238E27FC236}">
                  <a16:creationId xmlns:a16="http://schemas.microsoft.com/office/drawing/2014/main" id="{437DC005-1605-4A14-9384-867E73575582}"/>
                </a:ext>
              </a:extLst>
            </p:cNvPr>
            <p:cNvSpPr>
              <a:spLocks/>
            </p:cNvSpPr>
            <p:nvPr/>
          </p:nvSpPr>
          <p:spPr bwMode="auto">
            <a:xfrm>
              <a:off x="8613776" y="2171700"/>
              <a:ext cx="765175" cy="1431925"/>
            </a:xfrm>
            <a:custGeom>
              <a:avLst/>
              <a:gdLst>
                <a:gd name="T0" fmla="*/ 0 w 68"/>
                <a:gd name="T1" fmla="*/ 0 h 127"/>
                <a:gd name="T2" fmla="*/ 68 w 68"/>
                <a:gd name="T3" fmla="*/ 127 h 127"/>
                <a:gd name="T4" fmla="*/ 0 w 68"/>
                <a:gd name="T5" fmla="*/ 108 h 127"/>
                <a:gd name="T6" fmla="*/ 0 w 68"/>
                <a:gd name="T7" fmla="*/ 0 h 127"/>
              </a:gdLst>
              <a:ahLst/>
              <a:cxnLst>
                <a:cxn ang="0">
                  <a:pos x="T0" y="T1"/>
                </a:cxn>
                <a:cxn ang="0">
                  <a:pos x="T2" y="T3"/>
                </a:cxn>
                <a:cxn ang="0">
                  <a:pos x="T4" y="T5"/>
                </a:cxn>
                <a:cxn ang="0">
                  <a:pos x="T6" y="T7"/>
                </a:cxn>
              </a:cxnLst>
              <a:rect l="0" t="0" r="r" b="b"/>
              <a:pathLst>
                <a:path w="68" h="127">
                  <a:moveTo>
                    <a:pt x="0" y="0"/>
                  </a:moveTo>
                  <a:cubicBezTo>
                    <a:pt x="36" y="0"/>
                    <a:pt x="68" y="66"/>
                    <a:pt x="68" y="127"/>
                  </a:cubicBezTo>
                  <a:cubicBezTo>
                    <a:pt x="0" y="108"/>
                    <a:pt x="0" y="108"/>
                    <a:pt x="0" y="108"/>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sp>
          <p:nvSpPr>
            <p:cNvPr id="30" name="Freeform 19">
              <a:extLst>
                <a:ext uri="{FF2B5EF4-FFF2-40B4-BE49-F238E27FC236}">
                  <a16:creationId xmlns:a16="http://schemas.microsoft.com/office/drawing/2014/main" id="{E0BFDEC1-A3C6-4C2D-8945-7E1333003134}"/>
                </a:ext>
              </a:extLst>
            </p:cNvPr>
            <p:cNvSpPr>
              <a:spLocks/>
            </p:cNvSpPr>
            <p:nvPr/>
          </p:nvSpPr>
          <p:spPr bwMode="auto">
            <a:xfrm>
              <a:off x="8613776" y="2655888"/>
              <a:ext cx="427038" cy="846138"/>
            </a:xfrm>
            <a:custGeom>
              <a:avLst/>
              <a:gdLst>
                <a:gd name="T0" fmla="*/ 0 w 38"/>
                <a:gd name="T1" fmla="*/ 0 h 75"/>
                <a:gd name="T2" fmla="*/ 38 w 38"/>
                <a:gd name="T3" fmla="*/ 75 h 75"/>
                <a:gd name="T4" fmla="*/ 0 w 38"/>
                <a:gd name="T5" fmla="*/ 65 h 75"/>
                <a:gd name="T6" fmla="*/ 0 w 38"/>
                <a:gd name="T7" fmla="*/ 0 h 75"/>
              </a:gdLst>
              <a:ahLst/>
              <a:cxnLst>
                <a:cxn ang="0">
                  <a:pos x="T0" y="T1"/>
                </a:cxn>
                <a:cxn ang="0">
                  <a:pos x="T2" y="T3"/>
                </a:cxn>
                <a:cxn ang="0">
                  <a:pos x="T4" y="T5"/>
                </a:cxn>
                <a:cxn ang="0">
                  <a:pos x="T6" y="T7"/>
                </a:cxn>
              </a:cxnLst>
              <a:rect l="0" t="0" r="r" b="b"/>
              <a:pathLst>
                <a:path w="38" h="75">
                  <a:moveTo>
                    <a:pt x="0" y="0"/>
                  </a:moveTo>
                  <a:cubicBezTo>
                    <a:pt x="21" y="0"/>
                    <a:pt x="38" y="40"/>
                    <a:pt x="38" y="75"/>
                  </a:cubicBezTo>
                  <a:cubicBezTo>
                    <a:pt x="0" y="65"/>
                    <a:pt x="0" y="65"/>
                    <a:pt x="0" y="65"/>
                  </a:cubicBezTo>
                  <a:lnTo>
                    <a:pt x="0" y="0"/>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latin typeface="Ubuntu" panose="020B0504030602030204" pitchFamily="34" charset="0"/>
              </a:endParaRPr>
            </a:p>
          </p:txBody>
        </p:sp>
      </p:grpSp>
      <p:cxnSp>
        <p:nvCxnSpPr>
          <p:cNvPr id="31" name="Straight Arrow Connector 30">
            <a:extLst>
              <a:ext uri="{FF2B5EF4-FFF2-40B4-BE49-F238E27FC236}">
                <a16:creationId xmlns:a16="http://schemas.microsoft.com/office/drawing/2014/main" id="{52BA4185-E2F4-486F-AA86-0CC60DF8BBD2}"/>
              </a:ext>
            </a:extLst>
          </p:cNvPr>
          <p:cNvCxnSpPr>
            <a:cxnSpLocks/>
            <a:stCxn id="123" idx="2"/>
          </p:cNvCxnSpPr>
          <p:nvPr/>
        </p:nvCxnSpPr>
        <p:spPr>
          <a:xfrm flipH="1" flipV="1">
            <a:off x="3441989" y="3922533"/>
            <a:ext cx="3072480" cy="931364"/>
          </a:xfrm>
          <a:prstGeom prst="straightConnector1">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A463548-429A-4055-BB7E-D29F702896C7}"/>
              </a:ext>
            </a:extLst>
          </p:cNvPr>
          <p:cNvCxnSpPr>
            <a:cxnSpLocks/>
            <a:stCxn id="126" idx="2"/>
            <a:endCxn id="30" idx="2"/>
          </p:cNvCxnSpPr>
          <p:nvPr/>
        </p:nvCxnSpPr>
        <p:spPr>
          <a:xfrm flipH="1" flipV="1">
            <a:off x="3104834" y="4436936"/>
            <a:ext cx="3409635" cy="1586016"/>
          </a:xfrm>
          <a:prstGeom prst="straightConnector1">
            <a:avLst/>
          </a:prstGeom>
          <a:ln>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FB10BB4-AD5A-495B-845C-AC69FC58F070}"/>
              </a:ext>
            </a:extLst>
          </p:cNvPr>
          <p:cNvSpPr txBox="1"/>
          <p:nvPr/>
        </p:nvSpPr>
        <p:spPr>
          <a:xfrm>
            <a:off x="7448683" y="4518778"/>
            <a:ext cx="4265842" cy="584775"/>
          </a:xfrm>
          <a:prstGeom prst="rect">
            <a:avLst/>
          </a:prstGeom>
          <a:noFill/>
        </p:spPr>
        <p:txBody>
          <a:bodyPr wrap="square" rtlCol="0">
            <a:spAutoFit/>
          </a:bodyPr>
          <a:lstStyle/>
          <a:p>
            <a:r>
              <a:rPr lang="en-US" sz="1800" dirty="0">
                <a:solidFill>
                  <a:schemeClr val="bg1"/>
                </a:solidFill>
                <a:latin typeface="Ubuntu" panose="020B0504030602030204" pitchFamily="34" charset="0"/>
              </a:rPr>
              <a:t>Manual Test Execution Processes.</a:t>
            </a:r>
          </a:p>
          <a:p>
            <a:r>
              <a:rPr lang="en-US" sz="1400" dirty="0">
                <a:solidFill>
                  <a:schemeClr val="bg1"/>
                </a:solidFill>
                <a:latin typeface="Ubuntu" panose="020B0504030602030204" pitchFamily="34" charset="0"/>
              </a:rPr>
              <a:t>Mistakes. Inconsistency. High number of repeats.</a:t>
            </a:r>
          </a:p>
        </p:txBody>
      </p:sp>
      <p:cxnSp>
        <p:nvCxnSpPr>
          <p:cNvPr id="46" name="Straight Arrow Connector 45">
            <a:extLst>
              <a:ext uri="{FF2B5EF4-FFF2-40B4-BE49-F238E27FC236}">
                <a16:creationId xmlns:a16="http://schemas.microsoft.com/office/drawing/2014/main" id="{B3B38235-3525-4DC0-90AE-A5CE9E4DE74E}"/>
              </a:ext>
            </a:extLst>
          </p:cNvPr>
          <p:cNvCxnSpPr>
            <a:cxnSpLocks/>
            <a:stCxn id="115" idx="2"/>
          </p:cNvCxnSpPr>
          <p:nvPr/>
        </p:nvCxnSpPr>
        <p:spPr>
          <a:xfrm flipH="1">
            <a:off x="3825058" y="2588796"/>
            <a:ext cx="2689411" cy="846641"/>
          </a:xfrm>
          <a:prstGeom prst="straightConnector1">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7D6E922-0F17-44BD-9968-51F2A207E31B}"/>
              </a:ext>
            </a:extLst>
          </p:cNvPr>
          <p:cNvCxnSpPr>
            <a:cxnSpLocks/>
            <a:stCxn id="112" idx="2"/>
          </p:cNvCxnSpPr>
          <p:nvPr/>
        </p:nvCxnSpPr>
        <p:spPr>
          <a:xfrm flipH="1">
            <a:off x="4225885" y="1466025"/>
            <a:ext cx="2288584" cy="1619394"/>
          </a:xfrm>
          <a:prstGeom prst="straightConnector1">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BE4B257-9B61-4DD8-A05C-EEF670D91841}"/>
              </a:ext>
            </a:extLst>
          </p:cNvPr>
          <p:cNvSpPr txBox="1"/>
          <p:nvPr/>
        </p:nvSpPr>
        <p:spPr>
          <a:xfrm>
            <a:off x="7448683" y="3347382"/>
            <a:ext cx="4265842" cy="800219"/>
          </a:xfrm>
          <a:prstGeom prst="rect">
            <a:avLst/>
          </a:prstGeom>
          <a:noFill/>
        </p:spPr>
        <p:txBody>
          <a:bodyPr wrap="square" rtlCol="0">
            <a:spAutoFit/>
          </a:bodyPr>
          <a:lstStyle/>
          <a:p>
            <a:r>
              <a:rPr lang="en-US" sz="1800" dirty="0">
                <a:solidFill>
                  <a:schemeClr val="bg1"/>
                </a:solidFill>
                <a:latin typeface="Ubuntu" panose="020B0504030602030204" pitchFamily="34" charset="0"/>
              </a:rPr>
              <a:t>Environment Inconsistency.</a:t>
            </a:r>
          </a:p>
          <a:p>
            <a:r>
              <a:rPr lang="en-US" sz="1400" dirty="0">
                <a:solidFill>
                  <a:schemeClr val="bg1"/>
                </a:solidFill>
                <a:latin typeface="Ubuntu" panose="020B0504030602030204" pitchFamily="34" charset="0"/>
              </a:rPr>
              <a:t>No environment monitoring. Lack of consistency between builds and hard to isolate contention.</a:t>
            </a:r>
          </a:p>
        </p:txBody>
      </p:sp>
      <p:sp>
        <p:nvSpPr>
          <p:cNvPr id="49" name="TextBox 48">
            <a:extLst>
              <a:ext uri="{FF2B5EF4-FFF2-40B4-BE49-F238E27FC236}">
                <a16:creationId xmlns:a16="http://schemas.microsoft.com/office/drawing/2014/main" id="{2EBB43C9-ADA8-40FD-9F27-ABAD0B14910E}"/>
              </a:ext>
            </a:extLst>
          </p:cNvPr>
          <p:cNvSpPr txBox="1"/>
          <p:nvPr/>
        </p:nvSpPr>
        <p:spPr>
          <a:xfrm>
            <a:off x="7448683" y="2217027"/>
            <a:ext cx="4265842" cy="800219"/>
          </a:xfrm>
          <a:prstGeom prst="rect">
            <a:avLst/>
          </a:prstGeom>
          <a:noFill/>
        </p:spPr>
        <p:txBody>
          <a:bodyPr wrap="square" rtlCol="0">
            <a:spAutoFit/>
          </a:bodyPr>
          <a:lstStyle/>
          <a:p>
            <a:r>
              <a:rPr lang="en-US" sz="1800" dirty="0">
                <a:solidFill>
                  <a:schemeClr val="bg1"/>
                </a:solidFill>
                <a:latin typeface="Ubuntu" panose="020B0504030602030204" pitchFamily="34" charset="0"/>
              </a:rPr>
              <a:t>Contentious Test Scope &amp; Coverage.</a:t>
            </a:r>
          </a:p>
          <a:p>
            <a:r>
              <a:rPr lang="en-US" sz="1400" dirty="0">
                <a:solidFill>
                  <a:schemeClr val="bg1"/>
                </a:solidFill>
                <a:latin typeface="Ubuntu" panose="020B0504030602030204" pitchFamily="34" charset="0"/>
              </a:rPr>
              <a:t>Tests not being treated like assets. </a:t>
            </a:r>
            <a:br>
              <a:rPr lang="en-US" sz="1400" dirty="0">
                <a:solidFill>
                  <a:schemeClr val="bg1"/>
                </a:solidFill>
                <a:latin typeface="Ubuntu" panose="020B0504030602030204" pitchFamily="34" charset="0"/>
              </a:rPr>
            </a:br>
            <a:r>
              <a:rPr lang="en-US" sz="1400" dirty="0">
                <a:solidFill>
                  <a:schemeClr val="bg1"/>
                </a:solidFill>
                <a:latin typeface="Ubuntu" panose="020B0504030602030204" pitchFamily="34" charset="0"/>
              </a:rPr>
              <a:t>Scope changes due to lack of confidence.</a:t>
            </a:r>
          </a:p>
        </p:txBody>
      </p:sp>
      <p:sp>
        <p:nvSpPr>
          <p:cNvPr id="50" name="TextBox 49">
            <a:extLst>
              <a:ext uri="{FF2B5EF4-FFF2-40B4-BE49-F238E27FC236}">
                <a16:creationId xmlns:a16="http://schemas.microsoft.com/office/drawing/2014/main" id="{66B87E89-0099-491D-94CE-679031463FBD}"/>
              </a:ext>
            </a:extLst>
          </p:cNvPr>
          <p:cNvSpPr txBox="1"/>
          <p:nvPr/>
        </p:nvSpPr>
        <p:spPr>
          <a:xfrm>
            <a:off x="7448683" y="1141764"/>
            <a:ext cx="4265842" cy="584775"/>
          </a:xfrm>
          <a:prstGeom prst="rect">
            <a:avLst/>
          </a:prstGeom>
          <a:noFill/>
        </p:spPr>
        <p:txBody>
          <a:bodyPr wrap="square" rtlCol="0">
            <a:spAutoFit/>
          </a:bodyPr>
          <a:lstStyle/>
          <a:p>
            <a:r>
              <a:rPr lang="en-US" sz="1800" dirty="0">
                <a:solidFill>
                  <a:schemeClr val="bg1"/>
                </a:solidFill>
                <a:latin typeface="Ubuntu" panose="020B0504030602030204" pitchFamily="34" charset="0"/>
              </a:rPr>
              <a:t>Unreliable &amp; Inconsistent Test Data.</a:t>
            </a:r>
          </a:p>
          <a:p>
            <a:r>
              <a:rPr lang="en-US" sz="1400" dirty="0">
                <a:solidFill>
                  <a:schemeClr val="bg1"/>
                </a:solidFill>
                <a:latin typeface="Ubuntu" panose="020B0504030602030204" pitchFamily="34" charset="0"/>
              </a:rPr>
              <a:t>No proactive availability or quality checks. </a:t>
            </a:r>
          </a:p>
        </p:txBody>
      </p:sp>
      <p:cxnSp>
        <p:nvCxnSpPr>
          <p:cNvPr id="56" name="Straight Arrow Connector 55">
            <a:extLst>
              <a:ext uri="{FF2B5EF4-FFF2-40B4-BE49-F238E27FC236}">
                <a16:creationId xmlns:a16="http://schemas.microsoft.com/office/drawing/2014/main" id="{0DBA363F-7A7A-49D7-8BC5-F70935F71295}"/>
              </a:ext>
            </a:extLst>
          </p:cNvPr>
          <p:cNvCxnSpPr>
            <a:cxnSpLocks/>
            <a:stCxn id="120" idx="2"/>
          </p:cNvCxnSpPr>
          <p:nvPr/>
        </p:nvCxnSpPr>
        <p:spPr>
          <a:xfrm flipH="1">
            <a:off x="3670299" y="3680983"/>
            <a:ext cx="2844170" cy="23560"/>
          </a:xfrm>
          <a:prstGeom prst="straightConnector1">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2A0BA44-038D-4F2F-97D4-40E1A9F7ABFF}"/>
              </a:ext>
            </a:extLst>
          </p:cNvPr>
          <p:cNvSpPr txBox="1"/>
          <p:nvPr/>
        </p:nvSpPr>
        <p:spPr>
          <a:xfrm>
            <a:off x="7448683" y="5648965"/>
            <a:ext cx="4265842" cy="800219"/>
          </a:xfrm>
          <a:prstGeom prst="rect">
            <a:avLst/>
          </a:prstGeom>
          <a:noFill/>
        </p:spPr>
        <p:txBody>
          <a:bodyPr wrap="square" rtlCol="0">
            <a:spAutoFit/>
          </a:bodyPr>
          <a:lstStyle/>
          <a:p>
            <a:r>
              <a:rPr lang="en-US" dirty="0">
                <a:solidFill>
                  <a:schemeClr val="bg1"/>
                </a:solidFill>
                <a:latin typeface="Ubuntu" panose="020B0504030602030204" pitchFamily="34" charset="0"/>
              </a:rPr>
              <a:t>High Cost. High Risk. Low Value.</a:t>
            </a:r>
            <a:endParaRPr lang="en-US" sz="1800" dirty="0">
              <a:solidFill>
                <a:schemeClr val="bg1"/>
              </a:solidFill>
              <a:latin typeface="Ubuntu" panose="020B0504030602030204" pitchFamily="34" charset="0"/>
            </a:endParaRPr>
          </a:p>
          <a:p>
            <a:r>
              <a:rPr lang="en-US" sz="1400" dirty="0">
                <a:solidFill>
                  <a:schemeClr val="bg1"/>
                </a:solidFill>
                <a:latin typeface="Ubuntu" panose="020B0504030602030204" pitchFamily="34" charset="0"/>
              </a:rPr>
              <a:t>Problem driven decisions. Regular interventions. </a:t>
            </a:r>
            <a:br>
              <a:rPr lang="en-US" sz="1400" dirty="0">
                <a:solidFill>
                  <a:schemeClr val="bg1"/>
                </a:solidFill>
                <a:latin typeface="Ubuntu" panose="020B0504030602030204" pitchFamily="34" charset="0"/>
              </a:rPr>
            </a:br>
            <a:r>
              <a:rPr lang="en-US" sz="1400" dirty="0">
                <a:solidFill>
                  <a:schemeClr val="bg1"/>
                </a:solidFill>
                <a:latin typeface="Ubuntu" panose="020B0504030602030204" pitchFamily="34" charset="0"/>
              </a:rPr>
              <a:t>Lack of mindset, insight and value.</a:t>
            </a:r>
          </a:p>
        </p:txBody>
      </p:sp>
      <p:sp>
        <p:nvSpPr>
          <p:cNvPr id="14" name="TextBox 13">
            <a:extLst>
              <a:ext uri="{FF2B5EF4-FFF2-40B4-BE49-F238E27FC236}">
                <a16:creationId xmlns:a16="http://schemas.microsoft.com/office/drawing/2014/main" id="{8F64A9A1-4D99-446E-AA07-845F0712EFF9}"/>
              </a:ext>
            </a:extLst>
          </p:cNvPr>
          <p:cNvSpPr txBox="1"/>
          <p:nvPr/>
        </p:nvSpPr>
        <p:spPr>
          <a:xfrm>
            <a:off x="951643" y="1384736"/>
            <a:ext cx="4581331" cy="707886"/>
          </a:xfrm>
          <a:prstGeom prst="rect">
            <a:avLst/>
          </a:prstGeom>
          <a:noFill/>
        </p:spPr>
        <p:txBody>
          <a:bodyPr wrap="square" rtlCol="0">
            <a:spAutoFit/>
          </a:bodyPr>
          <a:lstStyle/>
          <a:p>
            <a:r>
              <a:rPr lang="en-GB" sz="2000" dirty="0">
                <a:solidFill>
                  <a:schemeClr val="bg1"/>
                </a:solidFill>
                <a:latin typeface="Ubuntu" panose="020B0504030602030204" pitchFamily="34" charset="0"/>
              </a:rPr>
              <a:t>EXPENSIVE | SLOW | INCONSISTENT</a:t>
            </a:r>
            <a:br>
              <a:rPr lang="en-GB" sz="2000" dirty="0">
                <a:solidFill>
                  <a:schemeClr val="bg1"/>
                </a:solidFill>
                <a:latin typeface="Ubuntu" panose="020B0504030602030204" pitchFamily="34" charset="0"/>
              </a:rPr>
            </a:br>
            <a:r>
              <a:rPr lang="en-GB" sz="2000" dirty="0">
                <a:solidFill>
                  <a:schemeClr val="bg1"/>
                </a:solidFill>
                <a:latin typeface="Ubuntu" panose="020B0504030602030204" pitchFamily="34" charset="0"/>
              </a:rPr>
              <a:t>ESSENTIAL BUT UNDER DELIVERING</a:t>
            </a:r>
          </a:p>
        </p:txBody>
      </p:sp>
      <p:grpSp>
        <p:nvGrpSpPr>
          <p:cNvPr id="111" name="Group 110">
            <a:extLst>
              <a:ext uri="{FF2B5EF4-FFF2-40B4-BE49-F238E27FC236}">
                <a16:creationId xmlns:a16="http://schemas.microsoft.com/office/drawing/2014/main" id="{0D0AE1D7-021F-4909-8227-7B81D1F04638}"/>
              </a:ext>
            </a:extLst>
          </p:cNvPr>
          <p:cNvGrpSpPr/>
          <p:nvPr/>
        </p:nvGrpSpPr>
        <p:grpSpPr>
          <a:xfrm>
            <a:off x="6514469" y="1092038"/>
            <a:ext cx="747973" cy="747973"/>
            <a:chOff x="5335318" y="5820929"/>
            <a:chExt cx="747973" cy="747973"/>
          </a:xfrm>
        </p:grpSpPr>
        <p:sp useBgFill="1">
          <p:nvSpPr>
            <p:cNvPr id="112" name="Oval 6">
              <a:extLst>
                <a:ext uri="{FF2B5EF4-FFF2-40B4-BE49-F238E27FC236}">
                  <a16:creationId xmlns:a16="http://schemas.microsoft.com/office/drawing/2014/main" id="{2BE2F001-D558-4626-AAB1-8F5BB5941895}"/>
                </a:ext>
              </a:extLst>
            </p:cNvPr>
            <p:cNvSpPr>
              <a:spLocks noChangeArrowheads="1"/>
            </p:cNvSpPr>
            <p:nvPr/>
          </p:nvSpPr>
          <p:spPr bwMode="auto">
            <a:xfrm>
              <a:off x="5335318" y="5820929"/>
              <a:ext cx="747973" cy="747973"/>
            </a:xfrm>
            <a:prstGeom prst="ellipse">
              <a:avLst/>
            </a:prstGeom>
            <a:ln w="15875">
              <a:solidFill>
                <a:srgbClr val="00B0F0"/>
              </a:solid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Open Sans Light"/>
              </a:endParaRPr>
            </a:p>
          </p:txBody>
        </p:sp>
        <p:sp>
          <p:nvSpPr>
            <p:cNvPr id="113" name="Freeform 18">
              <a:extLst>
                <a:ext uri="{FF2B5EF4-FFF2-40B4-BE49-F238E27FC236}">
                  <a16:creationId xmlns:a16="http://schemas.microsoft.com/office/drawing/2014/main" id="{2055C0D3-F22E-4CFA-9171-6EE1C2CCE201}"/>
                </a:ext>
              </a:extLst>
            </p:cNvPr>
            <p:cNvSpPr>
              <a:spLocks noEditPoints="1"/>
            </p:cNvSpPr>
            <p:nvPr/>
          </p:nvSpPr>
          <p:spPr bwMode="auto">
            <a:xfrm>
              <a:off x="5445024" y="5936804"/>
              <a:ext cx="528261" cy="452478"/>
            </a:xfrm>
            <a:custGeom>
              <a:avLst/>
              <a:gdLst>
                <a:gd name="T0" fmla="*/ 699 w 750"/>
                <a:gd name="T1" fmla="*/ 563 h 643"/>
                <a:gd name="T2" fmla="*/ 675 w 750"/>
                <a:gd name="T3" fmla="*/ 595 h 643"/>
                <a:gd name="T4" fmla="*/ 669 w 750"/>
                <a:gd name="T5" fmla="*/ 584 h 643"/>
                <a:gd name="T6" fmla="*/ 633 w 750"/>
                <a:gd name="T7" fmla="*/ 532 h 643"/>
                <a:gd name="T8" fmla="*/ 640 w 750"/>
                <a:gd name="T9" fmla="*/ 520 h 643"/>
                <a:gd name="T10" fmla="*/ 736 w 750"/>
                <a:gd name="T11" fmla="*/ 382 h 643"/>
                <a:gd name="T12" fmla="*/ 670 w 750"/>
                <a:gd name="T13" fmla="*/ 375 h 643"/>
                <a:gd name="T14" fmla="*/ 736 w 750"/>
                <a:gd name="T15" fmla="*/ 368 h 643"/>
                <a:gd name="T16" fmla="*/ 640 w 750"/>
                <a:gd name="T17" fmla="*/ 230 h 643"/>
                <a:gd name="T18" fmla="*/ 631 w 750"/>
                <a:gd name="T19" fmla="*/ 228 h 643"/>
                <a:gd name="T20" fmla="*/ 684 w 750"/>
                <a:gd name="T21" fmla="*/ 189 h 643"/>
                <a:gd name="T22" fmla="*/ 532 w 750"/>
                <a:gd name="T23" fmla="*/ 117 h 643"/>
                <a:gd name="T24" fmla="*/ 523 w 750"/>
                <a:gd name="T25" fmla="*/ 119 h 643"/>
                <a:gd name="T26" fmla="*/ 549 w 750"/>
                <a:gd name="T27" fmla="*/ 59 h 643"/>
                <a:gd name="T28" fmla="*/ 382 w 750"/>
                <a:gd name="T29" fmla="*/ 73 h 643"/>
                <a:gd name="T30" fmla="*/ 368 w 750"/>
                <a:gd name="T31" fmla="*/ 73 h 643"/>
                <a:gd name="T32" fmla="*/ 201 w 750"/>
                <a:gd name="T33" fmla="*/ 59 h 643"/>
                <a:gd name="T34" fmla="*/ 227 w 750"/>
                <a:gd name="T35" fmla="*/ 119 h 643"/>
                <a:gd name="T36" fmla="*/ 218 w 750"/>
                <a:gd name="T37" fmla="*/ 117 h 643"/>
                <a:gd name="T38" fmla="*/ 66 w 750"/>
                <a:gd name="T39" fmla="*/ 189 h 643"/>
                <a:gd name="T40" fmla="*/ 119 w 750"/>
                <a:gd name="T41" fmla="*/ 228 h 643"/>
                <a:gd name="T42" fmla="*/ 110 w 750"/>
                <a:gd name="T43" fmla="*/ 230 h 643"/>
                <a:gd name="T44" fmla="*/ 14 w 750"/>
                <a:gd name="T45" fmla="*/ 368 h 643"/>
                <a:gd name="T46" fmla="*/ 80 w 750"/>
                <a:gd name="T47" fmla="*/ 375 h 643"/>
                <a:gd name="T48" fmla="*/ 14 w 750"/>
                <a:gd name="T49" fmla="*/ 382 h 643"/>
                <a:gd name="T50" fmla="*/ 110 w 750"/>
                <a:gd name="T51" fmla="*/ 520 h 643"/>
                <a:gd name="T52" fmla="*/ 117 w 750"/>
                <a:gd name="T53" fmla="*/ 532 h 643"/>
                <a:gd name="T54" fmla="*/ 81 w 750"/>
                <a:gd name="T55" fmla="*/ 584 h 643"/>
                <a:gd name="T56" fmla="*/ 69 w 750"/>
                <a:gd name="T57" fmla="*/ 592 h 643"/>
                <a:gd name="T58" fmla="*/ 50 w 750"/>
                <a:gd name="T59" fmla="*/ 563 h 643"/>
                <a:gd name="T60" fmla="*/ 0 w 750"/>
                <a:gd name="T61" fmla="*/ 375 h 643"/>
                <a:gd name="T62" fmla="*/ 50 w 750"/>
                <a:gd name="T63" fmla="*/ 188 h 643"/>
                <a:gd name="T64" fmla="*/ 186 w 750"/>
                <a:gd name="T65" fmla="*/ 51 h 643"/>
                <a:gd name="T66" fmla="*/ 189 w 750"/>
                <a:gd name="T67" fmla="*/ 50 h 643"/>
                <a:gd name="T68" fmla="*/ 561 w 750"/>
                <a:gd name="T69" fmla="*/ 50 h 643"/>
                <a:gd name="T70" fmla="*/ 564 w 750"/>
                <a:gd name="T71" fmla="*/ 51 h 643"/>
                <a:gd name="T72" fmla="*/ 700 w 750"/>
                <a:gd name="T73" fmla="*/ 188 h 643"/>
                <a:gd name="T74" fmla="*/ 750 w 750"/>
                <a:gd name="T75" fmla="*/ 375 h 643"/>
                <a:gd name="T76" fmla="*/ 700 w 750"/>
                <a:gd name="T77" fmla="*/ 563 h 643"/>
                <a:gd name="T78" fmla="*/ 533 w 750"/>
                <a:gd name="T79" fmla="*/ 636 h 643"/>
                <a:gd name="T80" fmla="*/ 224 w 750"/>
                <a:gd name="T81" fmla="*/ 643 h 643"/>
                <a:gd name="T82" fmla="*/ 217 w 750"/>
                <a:gd name="T83" fmla="*/ 560 h 643"/>
                <a:gd name="T84" fmla="*/ 526 w 750"/>
                <a:gd name="T85" fmla="*/ 553 h 643"/>
                <a:gd name="T86" fmla="*/ 519 w 750"/>
                <a:gd name="T87" fmla="*/ 567 h 643"/>
                <a:gd name="T88" fmla="*/ 231 w 750"/>
                <a:gd name="T89" fmla="*/ 629 h 643"/>
                <a:gd name="T90" fmla="*/ 519 w 750"/>
                <a:gd name="T91" fmla="*/ 567 h 643"/>
                <a:gd name="T92" fmla="*/ 577 w 750"/>
                <a:gd name="T93" fmla="*/ 267 h 643"/>
                <a:gd name="T94" fmla="*/ 449 w 750"/>
                <a:gd name="T95" fmla="*/ 375 h 643"/>
                <a:gd name="T96" fmla="*/ 301 w 750"/>
                <a:gd name="T97" fmla="*/ 375 h 643"/>
                <a:gd name="T98" fmla="*/ 435 w 750"/>
                <a:gd name="T99" fmla="*/ 332 h 643"/>
                <a:gd name="T100" fmla="*/ 579 w 750"/>
                <a:gd name="T101" fmla="*/ 257 h 643"/>
                <a:gd name="T102" fmla="*/ 375 w 750"/>
                <a:gd name="T103" fmla="*/ 315 h 643"/>
                <a:gd name="T104" fmla="*/ 375 w 750"/>
                <a:gd name="T105" fmla="*/ 43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643">
                  <a:moveTo>
                    <a:pt x="700" y="563"/>
                  </a:moveTo>
                  <a:cubicBezTo>
                    <a:pt x="699" y="563"/>
                    <a:pt x="699" y="563"/>
                    <a:pt x="699" y="563"/>
                  </a:cubicBezTo>
                  <a:cubicBezTo>
                    <a:pt x="693" y="573"/>
                    <a:pt x="687" y="583"/>
                    <a:pt x="680" y="592"/>
                  </a:cubicBezTo>
                  <a:cubicBezTo>
                    <a:pt x="679" y="594"/>
                    <a:pt x="677" y="595"/>
                    <a:pt x="675" y="595"/>
                  </a:cubicBezTo>
                  <a:cubicBezTo>
                    <a:pt x="673" y="595"/>
                    <a:pt x="672" y="595"/>
                    <a:pt x="671" y="594"/>
                  </a:cubicBezTo>
                  <a:cubicBezTo>
                    <a:pt x="667" y="592"/>
                    <a:pt x="667" y="587"/>
                    <a:pt x="669" y="584"/>
                  </a:cubicBezTo>
                  <a:cubicBezTo>
                    <a:pt x="674" y="577"/>
                    <a:pt x="679" y="569"/>
                    <a:pt x="684" y="562"/>
                  </a:cubicBezTo>
                  <a:cubicBezTo>
                    <a:pt x="633" y="532"/>
                    <a:pt x="633" y="532"/>
                    <a:pt x="633" y="532"/>
                  </a:cubicBezTo>
                  <a:cubicBezTo>
                    <a:pt x="630" y="530"/>
                    <a:pt x="629" y="526"/>
                    <a:pt x="631" y="523"/>
                  </a:cubicBezTo>
                  <a:cubicBezTo>
                    <a:pt x="633" y="520"/>
                    <a:pt x="637" y="518"/>
                    <a:pt x="640" y="520"/>
                  </a:cubicBezTo>
                  <a:cubicBezTo>
                    <a:pt x="691" y="550"/>
                    <a:pt x="691" y="550"/>
                    <a:pt x="691" y="550"/>
                  </a:cubicBezTo>
                  <a:cubicBezTo>
                    <a:pt x="719" y="498"/>
                    <a:pt x="734" y="441"/>
                    <a:pt x="736" y="382"/>
                  </a:cubicBezTo>
                  <a:cubicBezTo>
                    <a:pt x="677" y="382"/>
                    <a:pt x="677" y="382"/>
                    <a:pt x="677" y="382"/>
                  </a:cubicBezTo>
                  <a:cubicBezTo>
                    <a:pt x="673" y="382"/>
                    <a:pt x="670" y="379"/>
                    <a:pt x="670" y="375"/>
                  </a:cubicBezTo>
                  <a:cubicBezTo>
                    <a:pt x="670" y="371"/>
                    <a:pt x="673" y="368"/>
                    <a:pt x="677" y="368"/>
                  </a:cubicBezTo>
                  <a:cubicBezTo>
                    <a:pt x="736" y="368"/>
                    <a:pt x="736" y="368"/>
                    <a:pt x="736" y="368"/>
                  </a:cubicBezTo>
                  <a:cubicBezTo>
                    <a:pt x="735" y="308"/>
                    <a:pt x="718" y="251"/>
                    <a:pt x="691" y="201"/>
                  </a:cubicBezTo>
                  <a:cubicBezTo>
                    <a:pt x="640" y="230"/>
                    <a:pt x="640" y="230"/>
                    <a:pt x="640" y="230"/>
                  </a:cubicBezTo>
                  <a:cubicBezTo>
                    <a:pt x="639" y="231"/>
                    <a:pt x="638" y="231"/>
                    <a:pt x="637" y="231"/>
                  </a:cubicBezTo>
                  <a:cubicBezTo>
                    <a:pt x="634" y="231"/>
                    <a:pt x="632" y="230"/>
                    <a:pt x="631" y="228"/>
                  </a:cubicBezTo>
                  <a:cubicBezTo>
                    <a:pt x="629" y="224"/>
                    <a:pt x="630" y="220"/>
                    <a:pt x="633" y="218"/>
                  </a:cubicBezTo>
                  <a:cubicBezTo>
                    <a:pt x="684" y="189"/>
                    <a:pt x="684" y="189"/>
                    <a:pt x="684" y="189"/>
                  </a:cubicBezTo>
                  <a:cubicBezTo>
                    <a:pt x="653" y="139"/>
                    <a:pt x="611" y="97"/>
                    <a:pt x="561" y="66"/>
                  </a:cubicBezTo>
                  <a:cubicBezTo>
                    <a:pt x="532" y="117"/>
                    <a:pt x="532" y="117"/>
                    <a:pt x="532" y="117"/>
                  </a:cubicBezTo>
                  <a:cubicBezTo>
                    <a:pt x="531" y="119"/>
                    <a:pt x="528" y="120"/>
                    <a:pt x="526" y="120"/>
                  </a:cubicBezTo>
                  <a:cubicBezTo>
                    <a:pt x="525" y="120"/>
                    <a:pt x="524" y="120"/>
                    <a:pt x="523" y="119"/>
                  </a:cubicBezTo>
                  <a:cubicBezTo>
                    <a:pt x="519" y="118"/>
                    <a:pt x="518" y="113"/>
                    <a:pt x="520" y="110"/>
                  </a:cubicBezTo>
                  <a:cubicBezTo>
                    <a:pt x="549" y="59"/>
                    <a:pt x="549" y="59"/>
                    <a:pt x="549" y="59"/>
                  </a:cubicBezTo>
                  <a:cubicBezTo>
                    <a:pt x="499" y="32"/>
                    <a:pt x="442" y="16"/>
                    <a:pt x="382" y="14"/>
                  </a:cubicBezTo>
                  <a:cubicBezTo>
                    <a:pt x="382" y="73"/>
                    <a:pt x="382" y="73"/>
                    <a:pt x="382" y="73"/>
                  </a:cubicBezTo>
                  <a:cubicBezTo>
                    <a:pt x="382" y="77"/>
                    <a:pt x="379" y="80"/>
                    <a:pt x="375" y="80"/>
                  </a:cubicBezTo>
                  <a:cubicBezTo>
                    <a:pt x="371" y="80"/>
                    <a:pt x="368" y="77"/>
                    <a:pt x="368" y="73"/>
                  </a:cubicBezTo>
                  <a:cubicBezTo>
                    <a:pt x="368" y="14"/>
                    <a:pt x="368" y="14"/>
                    <a:pt x="368" y="14"/>
                  </a:cubicBezTo>
                  <a:cubicBezTo>
                    <a:pt x="307" y="16"/>
                    <a:pt x="250" y="32"/>
                    <a:pt x="201" y="59"/>
                  </a:cubicBezTo>
                  <a:cubicBezTo>
                    <a:pt x="230" y="110"/>
                    <a:pt x="230" y="110"/>
                    <a:pt x="230" y="110"/>
                  </a:cubicBezTo>
                  <a:cubicBezTo>
                    <a:pt x="232" y="113"/>
                    <a:pt x="231" y="118"/>
                    <a:pt x="227" y="119"/>
                  </a:cubicBezTo>
                  <a:cubicBezTo>
                    <a:pt x="226" y="120"/>
                    <a:pt x="225" y="120"/>
                    <a:pt x="224" y="120"/>
                  </a:cubicBezTo>
                  <a:cubicBezTo>
                    <a:pt x="221" y="120"/>
                    <a:pt x="219" y="119"/>
                    <a:pt x="218" y="117"/>
                  </a:cubicBezTo>
                  <a:cubicBezTo>
                    <a:pt x="189" y="66"/>
                    <a:pt x="189" y="66"/>
                    <a:pt x="189" y="66"/>
                  </a:cubicBezTo>
                  <a:cubicBezTo>
                    <a:pt x="139" y="97"/>
                    <a:pt x="96" y="139"/>
                    <a:pt x="66" y="189"/>
                  </a:cubicBezTo>
                  <a:cubicBezTo>
                    <a:pt x="117" y="218"/>
                    <a:pt x="117" y="218"/>
                    <a:pt x="117" y="218"/>
                  </a:cubicBezTo>
                  <a:cubicBezTo>
                    <a:pt x="120" y="220"/>
                    <a:pt x="121" y="224"/>
                    <a:pt x="119" y="228"/>
                  </a:cubicBezTo>
                  <a:cubicBezTo>
                    <a:pt x="118" y="230"/>
                    <a:pt x="116" y="231"/>
                    <a:pt x="113" y="231"/>
                  </a:cubicBezTo>
                  <a:cubicBezTo>
                    <a:pt x="112" y="231"/>
                    <a:pt x="111" y="231"/>
                    <a:pt x="110" y="230"/>
                  </a:cubicBezTo>
                  <a:cubicBezTo>
                    <a:pt x="59" y="201"/>
                    <a:pt x="59" y="201"/>
                    <a:pt x="59" y="201"/>
                  </a:cubicBezTo>
                  <a:cubicBezTo>
                    <a:pt x="32" y="251"/>
                    <a:pt x="15" y="308"/>
                    <a:pt x="14" y="368"/>
                  </a:cubicBezTo>
                  <a:cubicBezTo>
                    <a:pt x="73" y="368"/>
                    <a:pt x="73" y="368"/>
                    <a:pt x="73" y="368"/>
                  </a:cubicBezTo>
                  <a:cubicBezTo>
                    <a:pt x="76" y="368"/>
                    <a:pt x="80" y="371"/>
                    <a:pt x="80" y="375"/>
                  </a:cubicBezTo>
                  <a:cubicBezTo>
                    <a:pt x="80" y="379"/>
                    <a:pt x="76" y="382"/>
                    <a:pt x="73" y="382"/>
                  </a:cubicBezTo>
                  <a:cubicBezTo>
                    <a:pt x="14" y="382"/>
                    <a:pt x="14" y="382"/>
                    <a:pt x="14" y="382"/>
                  </a:cubicBezTo>
                  <a:cubicBezTo>
                    <a:pt x="15" y="441"/>
                    <a:pt x="31" y="498"/>
                    <a:pt x="59" y="550"/>
                  </a:cubicBezTo>
                  <a:cubicBezTo>
                    <a:pt x="110" y="520"/>
                    <a:pt x="110" y="520"/>
                    <a:pt x="110" y="520"/>
                  </a:cubicBezTo>
                  <a:cubicBezTo>
                    <a:pt x="113" y="518"/>
                    <a:pt x="117" y="520"/>
                    <a:pt x="119" y="523"/>
                  </a:cubicBezTo>
                  <a:cubicBezTo>
                    <a:pt x="121" y="526"/>
                    <a:pt x="120" y="530"/>
                    <a:pt x="117" y="532"/>
                  </a:cubicBezTo>
                  <a:cubicBezTo>
                    <a:pt x="66" y="562"/>
                    <a:pt x="66" y="562"/>
                    <a:pt x="66" y="562"/>
                  </a:cubicBezTo>
                  <a:cubicBezTo>
                    <a:pt x="71" y="569"/>
                    <a:pt x="76" y="577"/>
                    <a:pt x="81" y="584"/>
                  </a:cubicBezTo>
                  <a:cubicBezTo>
                    <a:pt x="83" y="587"/>
                    <a:pt x="82" y="592"/>
                    <a:pt x="79" y="594"/>
                  </a:cubicBezTo>
                  <a:cubicBezTo>
                    <a:pt x="76" y="596"/>
                    <a:pt x="72" y="595"/>
                    <a:pt x="69" y="592"/>
                  </a:cubicBezTo>
                  <a:cubicBezTo>
                    <a:pt x="63" y="583"/>
                    <a:pt x="56" y="573"/>
                    <a:pt x="51" y="563"/>
                  </a:cubicBezTo>
                  <a:cubicBezTo>
                    <a:pt x="51" y="563"/>
                    <a:pt x="50" y="563"/>
                    <a:pt x="50" y="563"/>
                  </a:cubicBezTo>
                  <a:cubicBezTo>
                    <a:pt x="50" y="562"/>
                    <a:pt x="50" y="562"/>
                    <a:pt x="50" y="562"/>
                  </a:cubicBezTo>
                  <a:cubicBezTo>
                    <a:pt x="17" y="505"/>
                    <a:pt x="0" y="441"/>
                    <a:pt x="0" y="375"/>
                  </a:cubicBezTo>
                  <a:cubicBezTo>
                    <a:pt x="0" y="307"/>
                    <a:pt x="18" y="244"/>
                    <a:pt x="50" y="189"/>
                  </a:cubicBezTo>
                  <a:cubicBezTo>
                    <a:pt x="50" y="189"/>
                    <a:pt x="50" y="188"/>
                    <a:pt x="50" y="188"/>
                  </a:cubicBezTo>
                  <a:cubicBezTo>
                    <a:pt x="51" y="187"/>
                    <a:pt x="51" y="187"/>
                    <a:pt x="51" y="187"/>
                  </a:cubicBezTo>
                  <a:cubicBezTo>
                    <a:pt x="84" y="131"/>
                    <a:pt x="130" y="84"/>
                    <a:pt x="186" y="51"/>
                  </a:cubicBezTo>
                  <a:cubicBezTo>
                    <a:pt x="187" y="51"/>
                    <a:pt x="187" y="51"/>
                    <a:pt x="187" y="51"/>
                  </a:cubicBezTo>
                  <a:cubicBezTo>
                    <a:pt x="188" y="50"/>
                    <a:pt x="188" y="50"/>
                    <a:pt x="189" y="50"/>
                  </a:cubicBezTo>
                  <a:cubicBezTo>
                    <a:pt x="244" y="18"/>
                    <a:pt x="307" y="0"/>
                    <a:pt x="375" y="0"/>
                  </a:cubicBezTo>
                  <a:cubicBezTo>
                    <a:pt x="443" y="0"/>
                    <a:pt x="506" y="18"/>
                    <a:pt x="561" y="50"/>
                  </a:cubicBezTo>
                  <a:cubicBezTo>
                    <a:pt x="562" y="50"/>
                    <a:pt x="562" y="50"/>
                    <a:pt x="562" y="51"/>
                  </a:cubicBezTo>
                  <a:cubicBezTo>
                    <a:pt x="563" y="51"/>
                    <a:pt x="563" y="51"/>
                    <a:pt x="564" y="51"/>
                  </a:cubicBezTo>
                  <a:cubicBezTo>
                    <a:pt x="619" y="84"/>
                    <a:pt x="666" y="131"/>
                    <a:pt x="699" y="187"/>
                  </a:cubicBezTo>
                  <a:cubicBezTo>
                    <a:pt x="699" y="187"/>
                    <a:pt x="699" y="187"/>
                    <a:pt x="700" y="188"/>
                  </a:cubicBezTo>
                  <a:cubicBezTo>
                    <a:pt x="700" y="188"/>
                    <a:pt x="700" y="189"/>
                    <a:pt x="700" y="189"/>
                  </a:cubicBezTo>
                  <a:cubicBezTo>
                    <a:pt x="732" y="244"/>
                    <a:pt x="750" y="307"/>
                    <a:pt x="750" y="375"/>
                  </a:cubicBezTo>
                  <a:cubicBezTo>
                    <a:pt x="750" y="441"/>
                    <a:pt x="733" y="505"/>
                    <a:pt x="700" y="562"/>
                  </a:cubicBezTo>
                  <a:cubicBezTo>
                    <a:pt x="700" y="562"/>
                    <a:pt x="700" y="562"/>
                    <a:pt x="700" y="563"/>
                  </a:cubicBezTo>
                  <a:close/>
                  <a:moveTo>
                    <a:pt x="533" y="560"/>
                  </a:moveTo>
                  <a:cubicBezTo>
                    <a:pt x="533" y="636"/>
                    <a:pt x="533" y="636"/>
                    <a:pt x="533" y="636"/>
                  </a:cubicBezTo>
                  <a:cubicBezTo>
                    <a:pt x="533" y="640"/>
                    <a:pt x="530" y="643"/>
                    <a:pt x="526" y="643"/>
                  </a:cubicBezTo>
                  <a:cubicBezTo>
                    <a:pt x="224" y="643"/>
                    <a:pt x="224" y="643"/>
                    <a:pt x="224" y="643"/>
                  </a:cubicBezTo>
                  <a:cubicBezTo>
                    <a:pt x="220" y="643"/>
                    <a:pt x="217" y="640"/>
                    <a:pt x="217" y="636"/>
                  </a:cubicBezTo>
                  <a:cubicBezTo>
                    <a:pt x="217" y="560"/>
                    <a:pt x="217" y="560"/>
                    <a:pt x="217" y="560"/>
                  </a:cubicBezTo>
                  <a:cubicBezTo>
                    <a:pt x="217" y="556"/>
                    <a:pt x="220" y="553"/>
                    <a:pt x="224" y="553"/>
                  </a:cubicBezTo>
                  <a:cubicBezTo>
                    <a:pt x="526" y="553"/>
                    <a:pt x="526" y="553"/>
                    <a:pt x="526" y="553"/>
                  </a:cubicBezTo>
                  <a:cubicBezTo>
                    <a:pt x="530" y="553"/>
                    <a:pt x="533" y="556"/>
                    <a:pt x="533" y="560"/>
                  </a:cubicBezTo>
                  <a:close/>
                  <a:moveTo>
                    <a:pt x="519" y="567"/>
                  </a:moveTo>
                  <a:cubicBezTo>
                    <a:pt x="231" y="567"/>
                    <a:pt x="231" y="567"/>
                    <a:pt x="231" y="567"/>
                  </a:cubicBezTo>
                  <a:cubicBezTo>
                    <a:pt x="231" y="629"/>
                    <a:pt x="231" y="629"/>
                    <a:pt x="231" y="629"/>
                  </a:cubicBezTo>
                  <a:cubicBezTo>
                    <a:pt x="519" y="629"/>
                    <a:pt x="519" y="629"/>
                    <a:pt x="519" y="629"/>
                  </a:cubicBezTo>
                  <a:lnTo>
                    <a:pt x="519" y="567"/>
                  </a:lnTo>
                  <a:close/>
                  <a:moveTo>
                    <a:pt x="579" y="257"/>
                  </a:moveTo>
                  <a:cubicBezTo>
                    <a:pt x="581" y="261"/>
                    <a:pt x="580" y="265"/>
                    <a:pt x="577" y="267"/>
                  </a:cubicBezTo>
                  <a:cubicBezTo>
                    <a:pt x="442" y="344"/>
                    <a:pt x="442" y="344"/>
                    <a:pt x="442" y="344"/>
                  </a:cubicBezTo>
                  <a:cubicBezTo>
                    <a:pt x="447" y="354"/>
                    <a:pt x="449" y="364"/>
                    <a:pt x="449" y="375"/>
                  </a:cubicBezTo>
                  <a:cubicBezTo>
                    <a:pt x="449" y="416"/>
                    <a:pt x="416" y="449"/>
                    <a:pt x="375" y="449"/>
                  </a:cubicBezTo>
                  <a:cubicBezTo>
                    <a:pt x="334" y="449"/>
                    <a:pt x="301" y="416"/>
                    <a:pt x="301" y="375"/>
                  </a:cubicBezTo>
                  <a:cubicBezTo>
                    <a:pt x="301" y="334"/>
                    <a:pt x="334" y="301"/>
                    <a:pt x="375" y="301"/>
                  </a:cubicBezTo>
                  <a:cubicBezTo>
                    <a:pt x="400" y="301"/>
                    <a:pt x="422" y="313"/>
                    <a:pt x="435" y="332"/>
                  </a:cubicBezTo>
                  <a:cubicBezTo>
                    <a:pt x="570" y="255"/>
                    <a:pt x="570" y="255"/>
                    <a:pt x="570" y="255"/>
                  </a:cubicBezTo>
                  <a:cubicBezTo>
                    <a:pt x="573" y="253"/>
                    <a:pt x="577" y="254"/>
                    <a:pt x="579" y="257"/>
                  </a:cubicBezTo>
                  <a:close/>
                  <a:moveTo>
                    <a:pt x="435" y="375"/>
                  </a:moveTo>
                  <a:cubicBezTo>
                    <a:pt x="435" y="342"/>
                    <a:pt x="408" y="315"/>
                    <a:pt x="375" y="315"/>
                  </a:cubicBezTo>
                  <a:cubicBezTo>
                    <a:pt x="342" y="315"/>
                    <a:pt x="315" y="342"/>
                    <a:pt x="315" y="375"/>
                  </a:cubicBezTo>
                  <a:cubicBezTo>
                    <a:pt x="315" y="408"/>
                    <a:pt x="342" y="435"/>
                    <a:pt x="375" y="435"/>
                  </a:cubicBezTo>
                  <a:cubicBezTo>
                    <a:pt x="408" y="435"/>
                    <a:pt x="435" y="408"/>
                    <a:pt x="435" y="3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Open Sans Light"/>
              </a:endParaRPr>
            </a:p>
          </p:txBody>
        </p:sp>
      </p:grpSp>
      <p:grpSp>
        <p:nvGrpSpPr>
          <p:cNvPr id="114" name="Group 113">
            <a:extLst>
              <a:ext uri="{FF2B5EF4-FFF2-40B4-BE49-F238E27FC236}">
                <a16:creationId xmlns:a16="http://schemas.microsoft.com/office/drawing/2014/main" id="{ACC096F9-84E3-428B-9F10-6FE2871A1E42}"/>
              </a:ext>
            </a:extLst>
          </p:cNvPr>
          <p:cNvGrpSpPr/>
          <p:nvPr/>
        </p:nvGrpSpPr>
        <p:grpSpPr>
          <a:xfrm>
            <a:off x="6514469" y="2214809"/>
            <a:ext cx="747973" cy="747973"/>
            <a:chOff x="5335318" y="5820929"/>
            <a:chExt cx="747973" cy="747973"/>
          </a:xfrm>
        </p:grpSpPr>
        <p:sp useBgFill="1">
          <p:nvSpPr>
            <p:cNvPr id="115" name="Oval 6">
              <a:extLst>
                <a:ext uri="{FF2B5EF4-FFF2-40B4-BE49-F238E27FC236}">
                  <a16:creationId xmlns:a16="http://schemas.microsoft.com/office/drawing/2014/main" id="{4BCD3A8D-7834-48CA-8210-D818EF718CFB}"/>
                </a:ext>
              </a:extLst>
            </p:cNvPr>
            <p:cNvSpPr>
              <a:spLocks noChangeArrowheads="1"/>
            </p:cNvSpPr>
            <p:nvPr/>
          </p:nvSpPr>
          <p:spPr bwMode="auto">
            <a:xfrm>
              <a:off x="5335318" y="5820929"/>
              <a:ext cx="747973" cy="747973"/>
            </a:xfrm>
            <a:prstGeom prst="ellipse">
              <a:avLst/>
            </a:prstGeom>
            <a:ln w="15875">
              <a:solidFill>
                <a:srgbClr val="92D050"/>
              </a:solid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Open Sans Light"/>
              </a:endParaRPr>
            </a:p>
          </p:txBody>
        </p:sp>
        <p:sp>
          <p:nvSpPr>
            <p:cNvPr id="116" name="Freeform 18">
              <a:extLst>
                <a:ext uri="{FF2B5EF4-FFF2-40B4-BE49-F238E27FC236}">
                  <a16:creationId xmlns:a16="http://schemas.microsoft.com/office/drawing/2014/main" id="{426AD4F8-65F9-4BFB-A754-55DD41F94ECD}"/>
                </a:ext>
              </a:extLst>
            </p:cNvPr>
            <p:cNvSpPr>
              <a:spLocks noEditPoints="1"/>
            </p:cNvSpPr>
            <p:nvPr/>
          </p:nvSpPr>
          <p:spPr bwMode="auto">
            <a:xfrm>
              <a:off x="5445024" y="5936804"/>
              <a:ext cx="528261" cy="452478"/>
            </a:xfrm>
            <a:custGeom>
              <a:avLst/>
              <a:gdLst>
                <a:gd name="T0" fmla="*/ 699 w 750"/>
                <a:gd name="T1" fmla="*/ 563 h 643"/>
                <a:gd name="T2" fmla="*/ 675 w 750"/>
                <a:gd name="T3" fmla="*/ 595 h 643"/>
                <a:gd name="T4" fmla="*/ 669 w 750"/>
                <a:gd name="T5" fmla="*/ 584 h 643"/>
                <a:gd name="T6" fmla="*/ 633 w 750"/>
                <a:gd name="T7" fmla="*/ 532 h 643"/>
                <a:gd name="T8" fmla="*/ 640 w 750"/>
                <a:gd name="T9" fmla="*/ 520 h 643"/>
                <a:gd name="T10" fmla="*/ 736 w 750"/>
                <a:gd name="T11" fmla="*/ 382 h 643"/>
                <a:gd name="T12" fmla="*/ 670 w 750"/>
                <a:gd name="T13" fmla="*/ 375 h 643"/>
                <a:gd name="T14" fmla="*/ 736 w 750"/>
                <a:gd name="T15" fmla="*/ 368 h 643"/>
                <a:gd name="T16" fmla="*/ 640 w 750"/>
                <a:gd name="T17" fmla="*/ 230 h 643"/>
                <a:gd name="T18" fmla="*/ 631 w 750"/>
                <a:gd name="T19" fmla="*/ 228 h 643"/>
                <a:gd name="T20" fmla="*/ 684 w 750"/>
                <a:gd name="T21" fmla="*/ 189 h 643"/>
                <a:gd name="T22" fmla="*/ 532 w 750"/>
                <a:gd name="T23" fmla="*/ 117 h 643"/>
                <a:gd name="T24" fmla="*/ 523 w 750"/>
                <a:gd name="T25" fmla="*/ 119 h 643"/>
                <a:gd name="T26" fmla="*/ 549 w 750"/>
                <a:gd name="T27" fmla="*/ 59 h 643"/>
                <a:gd name="T28" fmla="*/ 382 w 750"/>
                <a:gd name="T29" fmla="*/ 73 h 643"/>
                <a:gd name="T30" fmla="*/ 368 w 750"/>
                <a:gd name="T31" fmla="*/ 73 h 643"/>
                <a:gd name="T32" fmla="*/ 201 w 750"/>
                <a:gd name="T33" fmla="*/ 59 h 643"/>
                <a:gd name="T34" fmla="*/ 227 w 750"/>
                <a:gd name="T35" fmla="*/ 119 h 643"/>
                <a:gd name="T36" fmla="*/ 218 w 750"/>
                <a:gd name="T37" fmla="*/ 117 h 643"/>
                <a:gd name="T38" fmla="*/ 66 w 750"/>
                <a:gd name="T39" fmla="*/ 189 h 643"/>
                <a:gd name="T40" fmla="*/ 119 w 750"/>
                <a:gd name="T41" fmla="*/ 228 h 643"/>
                <a:gd name="T42" fmla="*/ 110 w 750"/>
                <a:gd name="T43" fmla="*/ 230 h 643"/>
                <a:gd name="T44" fmla="*/ 14 w 750"/>
                <a:gd name="T45" fmla="*/ 368 h 643"/>
                <a:gd name="T46" fmla="*/ 80 w 750"/>
                <a:gd name="T47" fmla="*/ 375 h 643"/>
                <a:gd name="T48" fmla="*/ 14 w 750"/>
                <a:gd name="T49" fmla="*/ 382 h 643"/>
                <a:gd name="T50" fmla="*/ 110 w 750"/>
                <a:gd name="T51" fmla="*/ 520 h 643"/>
                <a:gd name="T52" fmla="*/ 117 w 750"/>
                <a:gd name="T53" fmla="*/ 532 h 643"/>
                <a:gd name="T54" fmla="*/ 81 w 750"/>
                <a:gd name="T55" fmla="*/ 584 h 643"/>
                <a:gd name="T56" fmla="*/ 69 w 750"/>
                <a:gd name="T57" fmla="*/ 592 h 643"/>
                <a:gd name="T58" fmla="*/ 50 w 750"/>
                <a:gd name="T59" fmla="*/ 563 h 643"/>
                <a:gd name="T60" fmla="*/ 0 w 750"/>
                <a:gd name="T61" fmla="*/ 375 h 643"/>
                <a:gd name="T62" fmla="*/ 50 w 750"/>
                <a:gd name="T63" fmla="*/ 188 h 643"/>
                <a:gd name="T64" fmla="*/ 186 w 750"/>
                <a:gd name="T65" fmla="*/ 51 h 643"/>
                <a:gd name="T66" fmla="*/ 189 w 750"/>
                <a:gd name="T67" fmla="*/ 50 h 643"/>
                <a:gd name="T68" fmla="*/ 561 w 750"/>
                <a:gd name="T69" fmla="*/ 50 h 643"/>
                <a:gd name="T70" fmla="*/ 564 w 750"/>
                <a:gd name="T71" fmla="*/ 51 h 643"/>
                <a:gd name="T72" fmla="*/ 700 w 750"/>
                <a:gd name="T73" fmla="*/ 188 h 643"/>
                <a:gd name="T74" fmla="*/ 750 w 750"/>
                <a:gd name="T75" fmla="*/ 375 h 643"/>
                <a:gd name="T76" fmla="*/ 700 w 750"/>
                <a:gd name="T77" fmla="*/ 563 h 643"/>
                <a:gd name="T78" fmla="*/ 533 w 750"/>
                <a:gd name="T79" fmla="*/ 636 h 643"/>
                <a:gd name="T80" fmla="*/ 224 w 750"/>
                <a:gd name="T81" fmla="*/ 643 h 643"/>
                <a:gd name="T82" fmla="*/ 217 w 750"/>
                <a:gd name="T83" fmla="*/ 560 h 643"/>
                <a:gd name="T84" fmla="*/ 526 w 750"/>
                <a:gd name="T85" fmla="*/ 553 h 643"/>
                <a:gd name="T86" fmla="*/ 519 w 750"/>
                <a:gd name="T87" fmla="*/ 567 h 643"/>
                <a:gd name="T88" fmla="*/ 231 w 750"/>
                <a:gd name="T89" fmla="*/ 629 h 643"/>
                <a:gd name="T90" fmla="*/ 519 w 750"/>
                <a:gd name="T91" fmla="*/ 567 h 643"/>
                <a:gd name="T92" fmla="*/ 577 w 750"/>
                <a:gd name="T93" fmla="*/ 267 h 643"/>
                <a:gd name="T94" fmla="*/ 449 w 750"/>
                <a:gd name="T95" fmla="*/ 375 h 643"/>
                <a:gd name="T96" fmla="*/ 301 w 750"/>
                <a:gd name="T97" fmla="*/ 375 h 643"/>
                <a:gd name="T98" fmla="*/ 435 w 750"/>
                <a:gd name="T99" fmla="*/ 332 h 643"/>
                <a:gd name="T100" fmla="*/ 579 w 750"/>
                <a:gd name="T101" fmla="*/ 257 h 643"/>
                <a:gd name="T102" fmla="*/ 375 w 750"/>
                <a:gd name="T103" fmla="*/ 315 h 643"/>
                <a:gd name="T104" fmla="*/ 375 w 750"/>
                <a:gd name="T105" fmla="*/ 43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643">
                  <a:moveTo>
                    <a:pt x="700" y="563"/>
                  </a:moveTo>
                  <a:cubicBezTo>
                    <a:pt x="699" y="563"/>
                    <a:pt x="699" y="563"/>
                    <a:pt x="699" y="563"/>
                  </a:cubicBezTo>
                  <a:cubicBezTo>
                    <a:pt x="693" y="573"/>
                    <a:pt x="687" y="583"/>
                    <a:pt x="680" y="592"/>
                  </a:cubicBezTo>
                  <a:cubicBezTo>
                    <a:pt x="679" y="594"/>
                    <a:pt x="677" y="595"/>
                    <a:pt x="675" y="595"/>
                  </a:cubicBezTo>
                  <a:cubicBezTo>
                    <a:pt x="673" y="595"/>
                    <a:pt x="672" y="595"/>
                    <a:pt x="671" y="594"/>
                  </a:cubicBezTo>
                  <a:cubicBezTo>
                    <a:pt x="667" y="592"/>
                    <a:pt x="667" y="587"/>
                    <a:pt x="669" y="584"/>
                  </a:cubicBezTo>
                  <a:cubicBezTo>
                    <a:pt x="674" y="577"/>
                    <a:pt x="679" y="569"/>
                    <a:pt x="684" y="562"/>
                  </a:cubicBezTo>
                  <a:cubicBezTo>
                    <a:pt x="633" y="532"/>
                    <a:pt x="633" y="532"/>
                    <a:pt x="633" y="532"/>
                  </a:cubicBezTo>
                  <a:cubicBezTo>
                    <a:pt x="630" y="530"/>
                    <a:pt x="629" y="526"/>
                    <a:pt x="631" y="523"/>
                  </a:cubicBezTo>
                  <a:cubicBezTo>
                    <a:pt x="633" y="520"/>
                    <a:pt x="637" y="518"/>
                    <a:pt x="640" y="520"/>
                  </a:cubicBezTo>
                  <a:cubicBezTo>
                    <a:pt x="691" y="550"/>
                    <a:pt x="691" y="550"/>
                    <a:pt x="691" y="550"/>
                  </a:cubicBezTo>
                  <a:cubicBezTo>
                    <a:pt x="719" y="498"/>
                    <a:pt x="734" y="441"/>
                    <a:pt x="736" y="382"/>
                  </a:cubicBezTo>
                  <a:cubicBezTo>
                    <a:pt x="677" y="382"/>
                    <a:pt x="677" y="382"/>
                    <a:pt x="677" y="382"/>
                  </a:cubicBezTo>
                  <a:cubicBezTo>
                    <a:pt x="673" y="382"/>
                    <a:pt x="670" y="379"/>
                    <a:pt x="670" y="375"/>
                  </a:cubicBezTo>
                  <a:cubicBezTo>
                    <a:pt x="670" y="371"/>
                    <a:pt x="673" y="368"/>
                    <a:pt x="677" y="368"/>
                  </a:cubicBezTo>
                  <a:cubicBezTo>
                    <a:pt x="736" y="368"/>
                    <a:pt x="736" y="368"/>
                    <a:pt x="736" y="368"/>
                  </a:cubicBezTo>
                  <a:cubicBezTo>
                    <a:pt x="735" y="308"/>
                    <a:pt x="718" y="251"/>
                    <a:pt x="691" y="201"/>
                  </a:cubicBezTo>
                  <a:cubicBezTo>
                    <a:pt x="640" y="230"/>
                    <a:pt x="640" y="230"/>
                    <a:pt x="640" y="230"/>
                  </a:cubicBezTo>
                  <a:cubicBezTo>
                    <a:pt x="639" y="231"/>
                    <a:pt x="638" y="231"/>
                    <a:pt x="637" y="231"/>
                  </a:cubicBezTo>
                  <a:cubicBezTo>
                    <a:pt x="634" y="231"/>
                    <a:pt x="632" y="230"/>
                    <a:pt x="631" y="228"/>
                  </a:cubicBezTo>
                  <a:cubicBezTo>
                    <a:pt x="629" y="224"/>
                    <a:pt x="630" y="220"/>
                    <a:pt x="633" y="218"/>
                  </a:cubicBezTo>
                  <a:cubicBezTo>
                    <a:pt x="684" y="189"/>
                    <a:pt x="684" y="189"/>
                    <a:pt x="684" y="189"/>
                  </a:cubicBezTo>
                  <a:cubicBezTo>
                    <a:pt x="653" y="139"/>
                    <a:pt x="611" y="97"/>
                    <a:pt x="561" y="66"/>
                  </a:cubicBezTo>
                  <a:cubicBezTo>
                    <a:pt x="532" y="117"/>
                    <a:pt x="532" y="117"/>
                    <a:pt x="532" y="117"/>
                  </a:cubicBezTo>
                  <a:cubicBezTo>
                    <a:pt x="531" y="119"/>
                    <a:pt x="528" y="120"/>
                    <a:pt x="526" y="120"/>
                  </a:cubicBezTo>
                  <a:cubicBezTo>
                    <a:pt x="525" y="120"/>
                    <a:pt x="524" y="120"/>
                    <a:pt x="523" y="119"/>
                  </a:cubicBezTo>
                  <a:cubicBezTo>
                    <a:pt x="519" y="118"/>
                    <a:pt x="518" y="113"/>
                    <a:pt x="520" y="110"/>
                  </a:cubicBezTo>
                  <a:cubicBezTo>
                    <a:pt x="549" y="59"/>
                    <a:pt x="549" y="59"/>
                    <a:pt x="549" y="59"/>
                  </a:cubicBezTo>
                  <a:cubicBezTo>
                    <a:pt x="499" y="32"/>
                    <a:pt x="442" y="16"/>
                    <a:pt x="382" y="14"/>
                  </a:cubicBezTo>
                  <a:cubicBezTo>
                    <a:pt x="382" y="73"/>
                    <a:pt x="382" y="73"/>
                    <a:pt x="382" y="73"/>
                  </a:cubicBezTo>
                  <a:cubicBezTo>
                    <a:pt x="382" y="77"/>
                    <a:pt x="379" y="80"/>
                    <a:pt x="375" y="80"/>
                  </a:cubicBezTo>
                  <a:cubicBezTo>
                    <a:pt x="371" y="80"/>
                    <a:pt x="368" y="77"/>
                    <a:pt x="368" y="73"/>
                  </a:cubicBezTo>
                  <a:cubicBezTo>
                    <a:pt x="368" y="14"/>
                    <a:pt x="368" y="14"/>
                    <a:pt x="368" y="14"/>
                  </a:cubicBezTo>
                  <a:cubicBezTo>
                    <a:pt x="307" y="16"/>
                    <a:pt x="250" y="32"/>
                    <a:pt x="201" y="59"/>
                  </a:cubicBezTo>
                  <a:cubicBezTo>
                    <a:pt x="230" y="110"/>
                    <a:pt x="230" y="110"/>
                    <a:pt x="230" y="110"/>
                  </a:cubicBezTo>
                  <a:cubicBezTo>
                    <a:pt x="232" y="113"/>
                    <a:pt x="231" y="118"/>
                    <a:pt x="227" y="119"/>
                  </a:cubicBezTo>
                  <a:cubicBezTo>
                    <a:pt x="226" y="120"/>
                    <a:pt x="225" y="120"/>
                    <a:pt x="224" y="120"/>
                  </a:cubicBezTo>
                  <a:cubicBezTo>
                    <a:pt x="221" y="120"/>
                    <a:pt x="219" y="119"/>
                    <a:pt x="218" y="117"/>
                  </a:cubicBezTo>
                  <a:cubicBezTo>
                    <a:pt x="189" y="66"/>
                    <a:pt x="189" y="66"/>
                    <a:pt x="189" y="66"/>
                  </a:cubicBezTo>
                  <a:cubicBezTo>
                    <a:pt x="139" y="97"/>
                    <a:pt x="96" y="139"/>
                    <a:pt x="66" y="189"/>
                  </a:cubicBezTo>
                  <a:cubicBezTo>
                    <a:pt x="117" y="218"/>
                    <a:pt x="117" y="218"/>
                    <a:pt x="117" y="218"/>
                  </a:cubicBezTo>
                  <a:cubicBezTo>
                    <a:pt x="120" y="220"/>
                    <a:pt x="121" y="224"/>
                    <a:pt x="119" y="228"/>
                  </a:cubicBezTo>
                  <a:cubicBezTo>
                    <a:pt x="118" y="230"/>
                    <a:pt x="116" y="231"/>
                    <a:pt x="113" y="231"/>
                  </a:cubicBezTo>
                  <a:cubicBezTo>
                    <a:pt x="112" y="231"/>
                    <a:pt x="111" y="231"/>
                    <a:pt x="110" y="230"/>
                  </a:cubicBezTo>
                  <a:cubicBezTo>
                    <a:pt x="59" y="201"/>
                    <a:pt x="59" y="201"/>
                    <a:pt x="59" y="201"/>
                  </a:cubicBezTo>
                  <a:cubicBezTo>
                    <a:pt x="32" y="251"/>
                    <a:pt x="15" y="308"/>
                    <a:pt x="14" y="368"/>
                  </a:cubicBezTo>
                  <a:cubicBezTo>
                    <a:pt x="73" y="368"/>
                    <a:pt x="73" y="368"/>
                    <a:pt x="73" y="368"/>
                  </a:cubicBezTo>
                  <a:cubicBezTo>
                    <a:pt x="76" y="368"/>
                    <a:pt x="80" y="371"/>
                    <a:pt x="80" y="375"/>
                  </a:cubicBezTo>
                  <a:cubicBezTo>
                    <a:pt x="80" y="379"/>
                    <a:pt x="76" y="382"/>
                    <a:pt x="73" y="382"/>
                  </a:cubicBezTo>
                  <a:cubicBezTo>
                    <a:pt x="14" y="382"/>
                    <a:pt x="14" y="382"/>
                    <a:pt x="14" y="382"/>
                  </a:cubicBezTo>
                  <a:cubicBezTo>
                    <a:pt x="15" y="441"/>
                    <a:pt x="31" y="498"/>
                    <a:pt x="59" y="550"/>
                  </a:cubicBezTo>
                  <a:cubicBezTo>
                    <a:pt x="110" y="520"/>
                    <a:pt x="110" y="520"/>
                    <a:pt x="110" y="520"/>
                  </a:cubicBezTo>
                  <a:cubicBezTo>
                    <a:pt x="113" y="518"/>
                    <a:pt x="117" y="520"/>
                    <a:pt x="119" y="523"/>
                  </a:cubicBezTo>
                  <a:cubicBezTo>
                    <a:pt x="121" y="526"/>
                    <a:pt x="120" y="530"/>
                    <a:pt x="117" y="532"/>
                  </a:cubicBezTo>
                  <a:cubicBezTo>
                    <a:pt x="66" y="562"/>
                    <a:pt x="66" y="562"/>
                    <a:pt x="66" y="562"/>
                  </a:cubicBezTo>
                  <a:cubicBezTo>
                    <a:pt x="71" y="569"/>
                    <a:pt x="76" y="577"/>
                    <a:pt x="81" y="584"/>
                  </a:cubicBezTo>
                  <a:cubicBezTo>
                    <a:pt x="83" y="587"/>
                    <a:pt x="82" y="592"/>
                    <a:pt x="79" y="594"/>
                  </a:cubicBezTo>
                  <a:cubicBezTo>
                    <a:pt x="76" y="596"/>
                    <a:pt x="72" y="595"/>
                    <a:pt x="69" y="592"/>
                  </a:cubicBezTo>
                  <a:cubicBezTo>
                    <a:pt x="63" y="583"/>
                    <a:pt x="56" y="573"/>
                    <a:pt x="51" y="563"/>
                  </a:cubicBezTo>
                  <a:cubicBezTo>
                    <a:pt x="51" y="563"/>
                    <a:pt x="50" y="563"/>
                    <a:pt x="50" y="563"/>
                  </a:cubicBezTo>
                  <a:cubicBezTo>
                    <a:pt x="50" y="562"/>
                    <a:pt x="50" y="562"/>
                    <a:pt x="50" y="562"/>
                  </a:cubicBezTo>
                  <a:cubicBezTo>
                    <a:pt x="17" y="505"/>
                    <a:pt x="0" y="441"/>
                    <a:pt x="0" y="375"/>
                  </a:cubicBezTo>
                  <a:cubicBezTo>
                    <a:pt x="0" y="307"/>
                    <a:pt x="18" y="244"/>
                    <a:pt x="50" y="189"/>
                  </a:cubicBezTo>
                  <a:cubicBezTo>
                    <a:pt x="50" y="189"/>
                    <a:pt x="50" y="188"/>
                    <a:pt x="50" y="188"/>
                  </a:cubicBezTo>
                  <a:cubicBezTo>
                    <a:pt x="51" y="187"/>
                    <a:pt x="51" y="187"/>
                    <a:pt x="51" y="187"/>
                  </a:cubicBezTo>
                  <a:cubicBezTo>
                    <a:pt x="84" y="131"/>
                    <a:pt x="130" y="84"/>
                    <a:pt x="186" y="51"/>
                  </a:cubicBezTo>
                  <a:cubicBezTo>
                    <a:pt x="187" y="51"/>
                    <a:pt x="187" y="51"/>
                    <a:pt x="187" y="51"/>
                  </a:cubicBezTo>
                  <a:cubicBezTo>
                    <a:pt x="188" y="50"/>
                    <a:pt x="188" y="50"/>
                    <a:pt x="189" y="50"/>
                  </a:cubicBezTo>
                  <a:cubicBezTo>
                    <a:pt x="244" y="18"/>
                    <a:pt x="307" y="0"/>
                    <a:pt x="375" y="0"/>
                  </a:cubicBezTo>
                  <a:cubicBezTo>
                    <a:pt x="443" y="0"/>
                    <a:pt x="506" y="18"/>
                    <a:pt x="561" y="50"/>
                  </a:cubicBezTo>
                  <a:cubicBezTo>
                    <a:pt x="562" y="50"/>
                    <a:pt x="562" y="50"/>
                    <a:pt x="562" y="51"/>
                  </a:cubicBezTo>
                  <a:cubicBezTo>
                    <a:pt x="563" y="51"/>
                    <a:pt x="563" y="51"/>
                    <a:pt x="564" y="51"/>
                  </a:cubicBezTo>
                  <a:cubicBezTo>
                    <a:pt x="619" y="84"/>
                    <a:pt x="666" y="131"/>
                    <a:pt x="699" y="187"/>
                  </a:cubicBezTo>
                  <a:cubicBezTo>
                    <a:pt x="699" y="187"/>
                    <a:pt x="699" y="187"/>
                    <a:pt x="700" y="188"/>
                  </a:cubicBezTo>
                  <a:cubicBezTo>
                    <a:pt x="700" y="188"/>
                    <a:pt x="700" y="189"/>
                    <a:pt x="700" y="189"/>
                  </a:cubicBezTo>
                  <a:cubicBezTo>
                    <a:pt x="732" y="244"/>
                    <a:pt x="750" y="307"/>
                    <a:pt x="750" y="375"/>
                  </a:cubicBezTo>
                  <a:cubicBezTo>
                    <a:pt x="750" y="441"/>
                    <a:pt x="733" y="505"/>
                    <a:pt x="700" y="562"/>
                  </a:cubicBezTo>
                  <a:cubicBezTo>
                    <a:pt x="700" y="562"/>
                    <a:pt x="700" y="562"/>
                    <a:pt x="700" y="563"/>
                  </a:cubicBezTo>
                  <a:close/>
                  <a:moveTo>
                    <a:pt x="533" y="560"/>
                  </a:moveTo>
                  <a:cubicBezTo>
                    <a:pt x="533" y="636"/>
                    <a:pt x="533" y="636"/>
                    <a:pt x="533" y="636"/>
                  </a:cubicBezTo>
                  <a:cubicBezTo>
                    <a:pt x="533" y="640"/>
                    <a:pt x="530" y="643"/>
                    <a:pt x="526" y="643"/>
                  </a:cubicBezTo>
                  <a:cubicBezTo>
                    <a:pt x="224" y="643"/>
                    <a:pt x="224" y="643"/>
                    <a:pt x="224" y="643"/>
                  </a:cubicBezTo>
                  <a:cubicBezTo>
                    <a:pt x="220" y="643"/>
                    <a:pt x="217" y="640"/>
                    <a:pt x="217" y="636"/>
                  </a:cubicBezTo>
                  <a:cubicBezTo>
                    <a:pt x="217" y="560"/>
                    <a:pt x="217" y="560"/>
                    <a:pt x="217" y="560"/>
                  </a:cubicBezTo>
                  <a:cubicBezTo>
                    <a:pt x="217" y="556"/>
                    <a:pt x="220" y="553"/>
                    <a:pt x="224" y="553"/>
                  </a:cubicBezTo>
                  <a:cubicBezTo>
                    <a:pt x="526" y="553"/>
                    <a:pt x="526" y="553"/>
                    <a:pt x="526" y="553"/>
                  </a:cubicBezTo>
                  <a:cubicBezTo>
                    <a:pt x="530" y="553"/>
                    <a:pt x="533" y="556"/>
                    <a:pt x="533" y="560"/>
                  </a:cubicBezTo>
                  <a:close/>
                  <a:moveTo>
                    <a:pt x="519" y="567"/>
                  </a:moveTo>
                  <a:cubicBezTo>
                    <a:pt x="231" y="567"/>
                    <a:pt x="231" y="567"/>
                    <a:pt x="231" y="567"/>
                  </a:cubicBezTo>
                  <a:cubicBezTo>
                    <a:pt x="231" y="629"/>
                    <a:pt x="231" y="629"/>
                    <a:pt x="231" y="629"/>
                  </a:cubicBezTo>
                  <a:cubicBezTo>
                    <a:pt x="519" y="629"/>
                    <a:pt x="519" y="629"/>
                    <a:pt x="519" y="629"/>
                  </a:cubicBezTo>
                  <a:lnTo>
                    <a:pt x="519" y="567"/>
                  </a:lnTo>
                  <a:close/>
                  <a:moveTo>
                    <a:pt x="579" y="257"/>
                  </a:moveTo>
                  <a:cubicBezTo>
                    <a:pt x="581" y="261"/>
                    <a:pt x="580" y="265"/>
                    <a:pt x="577" y="267"/>
                  </a:cubicBezTo>
                  <a:cubicBezTo>
                    <a:pt x="442" y="344"/>
                    <a:pt x="442" y="344"/>
                    <a:pt x="442" y="344"/>
                  </a:cubicBezTo>
                  <a:cubicBezTo>
                    <a:pt x="447" y="354"/>
                    <a:pt x="449" y="364"/>
                    <a:pt x="449" y="375"/>
                  </a:cubicBezTo>
                  <a:cubicBezTo>
                    <a:pt x="449" y="416"/>
                    <a:pt x="416" y="449"/>
                    <a:pt x="375" y="449"/>
                  </a:cubicBezTo>
                  <a:cubicBezTo>
                    <a:pt x="334" y="449"/>
                    <a:pt x="301" y="416"/>
                    <a:pt x="301" y="375"/>
                  </a:cubicBezTo>
                  <a:cubicBezTo>
                    <a:pt x="301" y="334"/>
                    <a:pt x="334" y="301"/>
                    <a:pt x="375" y="301"/>
                  </a:cubicBezTo>
                  <a:cubicBezTo>
                    <a:pt x="400" y="301"/>
                    <a:pt x="422" y="313"/>
                    <a:pt x="435" y="332"/>
                  </a:cubicBezTo>
                  <a:cubicBezTo>
                    <a:pt x="570" y="255"/>
                    <a:pt x="570" y="255"/>
                    <a:pt x="570" y="255"/>
                  </a:cubicBezTo>
                  <a:cubicBezTo>
                    <a:pt x="573" y="253"/>
                    <a:pt x="577" y="254"/>
                    <a:pt x="579" y="257"/>
                  </a:cubicBezTo>
                  <a:close/>
                  <a:moveTo>
                    <a:pt x="435" y="375"/>
                  </a:moveTo>
                  <a:cubicBezTo>
                    <a:pt x="435" y="342"/>
                    <a:pt x="408" y="315"/>
                    <a:pt x="375" y="315"/>
                  </a:cubicBezTo>
                  <a:cubicBezTo>
                    <a:pt x="342" y="315"/>
                    <a:pt x="315" y="342"/>
                    <a:pt x="315" y="375"/>
                  </a:cubicBezTo>
                  <a:cubicBezTo>
                    <a:pt x="315" y="408"/>
                    <a:pt x="342" y="435"/>
                    <a:pt x="375" y="435"/>
                  </a:cubicBezTo>
                  <a:cubicBezTo>
                    <a:pt x="408" y="435"/>
                    <a:pt x="435" y="408"/>
                    <a:pt x="435" y="3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Open Sans Light"/>
              </a:endParaRPr>
            </a:p>
          </p:txBody>
        </p:sp>
      </p:grpSp>
      <p:grpSp>
        <p:nvGrpSpPr>
          <p:cNvPr id="119" name="Group 118">
            <a:extLst>
              <a:ext uri="{FF2B5EF4-FFF2-40B4-BE49-F238E27FC236}">
                <a16:creationId xmlns:a16="http://schemas.microsoft.com/office/drawing/2014/main" id="{BE566095-9126-4234-9812-7F5C5A5CEA7E}"/>
              </a:ext>
            </a:extLst>
          </p:cNvPr>
          <p:cNvGrpSpPr/>
          <p:nvPr/>
        </p:nvGrpSpPr>
        <p:grpSpPr>
          <a:xfrm>
            <a:off x="6514469" y="3306996"/>
            <a:ext cx="747973" cy="747973"/>
            <a:chOff x="5335318" y="5820929"/>
            <a:chExt cx="747973" cy="747973"/>
          </a:xfrm>
        </p:grpSpPr>
        <p:sp useBgFill="1">
          <p:nvSpPr>
            <p:cNvPr id="120" name="Oval 6">
              <a:extLst>
                <a:ext uri="{FF2B5EF4-FFF2-40B4-BE49-F238E27FC236}">
                  <a16:creationId xmlns:a16="http://schemas.microsoft.com/office/drawing/2014/main" id="{16F12A54-041C-412B-98BE-EF90C8C7806B}"/>
                </a:ext>
              </a:extLst>
            </p:cNvPr>
            <p:cNvSpPr>
              <a:spLocks noChangeArrowheads="1"/>
            </p:cNvSpPr>
            <p:nvPr/>
          </p:nvSpPr>
          <p:spPr bwMode="auto">
            <a:xfrm>
              <a:off x="5335318" y="5820929"/>
              <a:ext cx="747973" cy="747973"/>
            </a:xfrm>
            <a:prstGeom prst="ellipse">
              <a:avLst/>
            </a:prstGeom>
            <a:ln w="15875">
              <a:solidFill>
                <a:srgbClr val="C00000"/>
              </a:solid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Open Sans Light"/>
              </a:endParaRPr>
            </a:p>
          </p:txBody>
        </p:sp>
        <p:sp>
          <p:nvSpPr>
            <p:cNvPr id="121" name="Freeform 18">
              <a:extLst>
                <a:ext uri="{FF2B5EF4-FFF2-40B4-BE49-F238E27FC236}">
                  <a16:creationId xmlns:a16="http://schemas.microsoft.com/office/drawing/2014/main" id="{9FC36752-DBD2-4831-AAC4-7E2FF63BAEB9}"/>
                </a:ext>
              </a:extLst>
            </p:cNvPr>
            <p:cNvSpPr>
              <a:spLocks noEditPoints="1"/>
            </p:cNvSpPr>
            <p:nvPr/>
          </p:nvSpPr>
          <p:spPr bwMode="auto">
            <a:xfrm>
              <a:off x="5445024" y="5936804"/>
              <a:ext cx="528261" cy="452478"/>
            </a:xfrm>
            <a:custGeom>
              <a:avLst/>
              <a:gdLst>
                <a:gd name="T0" fmla="*/ 699 w 750"/>
                <a:gd name="T1" fmla="*/ 563 h 643"/>
                <a:gd name="T2" fmla="*/ 675 w 750"/>
                <a:gd name="T3" fmla="*/ 595 h 643"/>
                <a:gd name="T4" fmla="*/ 669 w 750"/>
                <a:gd name="T5" fmla="*/ 584 h 643"/>
                <a:gd name="T6" fmla="*/ 633 w 750"/>
                <a:gd name="T7" fmla="*/ 532 h 643"/>
                <a:gd name="T8" fmla="*/ 640 w 750"/>
                <a:gd name="T9" fmla="*/ 520 h 643"/>
                <a:gd name="T10" fmla="*/ 736 w 750"/>
                <a:gd name="T11" fmla="*/ 382 h 643"/>
                <a:gd name="T12" fmla="*/ 670 w 750"/>
                <a:gd name="T13" fmla="*/ 375 h 643"/>
                <a:gd name="T14" fmla="*/ 736 w 750"/>
                <a:gd name="T15" fmla="*/ 368 h 643"/>
                <a:gd name="T16" fmla="*/ 640 w 750"/>
                <a:gd name="T17" fmla="*/ 230 h 643"/>
                <a:gd name="T18" fmla="*/ 631 w 750"/>
                <a:gd name="T19" fmla="*/ 228 h 643"/>
                <a:gd name="T20" fmla="*/ 684 w 750"/>
                <a:gd name="T21" fmla="*/ 189 h 643"/>
                <a:gd name="T22" fmla="*/ 532 w 750"/>
                <a:gd name="T23" fmla="*/ 117 h 643"/>
                <a:gd name="T24" fmla="*/ 523 w 750"/>
                <a:gd name="T25" fmla="*/ 119 h 643"/>
                <a:gd name="T26" fmla="*/ 549 w 750"/>
                <a:gd name="T27" fmla="*/ 59 h 643"/>
                <a:gd name="T28" fmla="*/ 382 w 750"/>
                <a:gd name="T29" fmla="*/ 73 h 643"/>
                <a:gd name="T30" fmla="*/ 368 w 750"/>
                <a:gd name="T31" fmla="*/ 73 h 643"/>
                <a:gd name="T32" fmla="*/ 201 w 750"/>
                <a:gd name="T33" fmla="*/ 59 h 643"/>
                <a:gd name="T34" fmla="*/ 227 w 750"/>
                <a:gd name="T35" fmla="*/ 119 h 643"/>
                <a:gd name="T36" fmla="*/ 218 w 750"/>
                <a:gd name="T37" fmla="*/ 117 h 643"/>
                <a:gd name="T38" fmla="*/ 66 w 750"/>
                <a:gd name="T39" fmla="*/ 189 h 643"/>
                <a:gd name="T40" fmla="*/ 119 w 750"/>
                <a:gd name="T41" fmla="*/ 228 h 643"/>
                <a:gd name="T42" fmla="*/ 110 w 750"/>
                <a:gd name="T43" fmla="*/ 230 h 643"/>
                <a:gd name="T44" fmla="*/ 14 w 750"/>
                <a:gd name="T45" fmla="*/ 368 h 643"/>
                <a:gd name="T46" fmla="*/ 80 w 750"/>
                <a:gd name="T47" fmla="*/ 375 h 643"/>
                <a:gd name="T48" fmla="*/ 14 w 750"/>
                <a:gd name="T49" fmla="*/ 382 h 643"/>
                <a:gd name="T50" fmla="*/ 110 w 750"/>
                <a:gd name="T51" fmla="*/ 520 h 643"/>
                <a:gd name="T52" fmla="*/ 117 w 750"/>
                <a:gd name="T53" fmla="*/ 532 h 643"/>
                <a:gd name="T54" fmla="*/ 81 w 750"/>
                <a:gd name="T55" fmla="*/ 584 h 643"/>
                <a:gd name="T56" fmla="*/ 69 w 750"/>
                <a:gd name="T57" fmla="*/ 592 h 643"/>
                <a:gd name="T58" fmla="*/ 50 w 750"/>
                <a:gd name="T59" fmla="*/ 563 h 643"/>
                <a:gd name="T60" fmla="*/ 0 w 750"/>
                <a:gd name="T61" fmla="*/ 375 h 643"/>
                <a:gd name="T62" fmla="*/ 50 w 750"/>
                <a:gd name="T63" fmla="*/ 188 h 643"/>
                <a:gd name="T64" fmla="*/ 186 w 750"/>
                <a:gd name="T65" fmla="*/ 51 h 643"/>
                <a:gd name="T66" fmla="*/ 189 w 750"/>
                <a:gd name="T67" fmla="*/ 50 h 643"/>
                <a:gd name="T68" fmla="*/ 561 w 750"/>
                <a:gd name="T69" fmla="*/ 50 h 643"/>
                <a:gd name="T70" fmla="*/ 564 w 750"/>
                <a:gd name="T71" fmla="*/ 51 h 643"/>
                <a:gd name="T72" fmla="*/ 700 w 750"/>
                <a:gd name="T73" fmla="*/ 188 h 643"/>
                <a:gd name="T74" fmla="*/ 750 w 750"/>
                <a:gd name="T75" fmla="*/ 375 h 643"/>
                <a:gd name="T76" fmla="*/ 700 w 750"/>
                <a:gd name="T77" fmla="*/ 563 h 643"/>
                <a:gd name="T78" fmla="*/ 533 w 750"/>
                <a:gd name="T79" fmla="*/ 636 h 643"/>
                <a:gd name="T80" fmla="*/ 224 w 750"/>
                <a:gd name="T81" fmla="*/ 643 h 643"/>
                <a:gd name="T82" fmla="*/ 217 w 750"/>
                <a:gd name="T83" fmla="*/ 560 h 643"/>
                <a:gd name="T84" fmla="*/ 526 w 750"/>
                <a:gd name="T85" fmla="*/ 553 h 643"/>
                <a:gd name="T86" fmla="*/ 519 w 750"/>
                <a:gd name="T87" fmla="*/ 567 h 643"/>
                <a:gd name="T88" fmla="*/ 231 w 750"/>
                <a:gd name="T89" fmla="*/ 629 h 643"/>
                <a:gd name="T90" fmla="*/ 519 w 750"/>
                <a:gd name="T91" fmla="*/ 567 h 643"/>
                <a:gd name="T92" fmla="*/ 577 w 750"/>
                <a:gd name="T93" fmla="*/ 267 h 643"/>
                <a:gd name="T94" fmla="*/ 449 w 750"/>
                <a:gd name="T95" fmla="*/ 375 h 643"/>
                <a:gd name="T96" fmla="*/ 301 w 750"/>
                <a:gd name="T97" fmla="*/ 375 h 643"/>
                <a:gd name="T98" fmla="*/ 435 w 750"/>
                <a:gd name="T99" fmla="*/ 332 h 643"/>
                <a:gd name="T100" fmla="*/ 579 w 750"/>
                <a:gd name="T101" fmla="*/ 257 h 643"/>
                <a:gd name="T102" fmla="*/ 375 w 750"/>
                <a:gd name="T103" fmla="*/ 315 h 643"/>
                <a:gd name="T104" fmla="*/ 375 w 750"/>
                <a:gd name="T105" fmla="*/ 43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643">
                  <a:moveTo>
                    <a:pt x="700" y="563"/>
                  </a:moveTo>
                  <a:cubicBezTo>
                    <a:pt x="699" y="563"/>
                    <a:pt x="699" y="563"/>
                    <a:pt x="699" y="563"/>
                  </a:cubicBezTo>
                  <a:cubicBezTo>
                    <a:pt x="693" y="573"/>
                    <a:pt x="687" y="583"/>
                    <a:pt x="680" y="592"/>
                  </a:cubicBezTo>
                  <a:cubicBezTo>
                    <a:pt x="679" y="594"/>
                    <a:pt x="677" y="595"/>
                    <a:pt x="675" y="595"/>
                  </a:cubicBezTo>
                  <a:cubicBezTo>
                    <a:pt x="673" y="595"/>
                    <a:pt x="672" y="595"/>
                    <a:pt x="671" y="594"/>
                  </a:cubicBezTo>
                  <a:cubicBezTo>
                    <a:pt x="667" y="592"/>
                    <a:pt x="667" y="587"/>
                    <a:pt x="669" y="584"/>
                  </a:cubicBezTo>
                  <a:cubicBezTo>
                    <a:pt x="674" y="577"/>
                    <a:pt x="679" y="569"/>
                    <a:pt x="684" y="562"/>
                  </a:cubicBezTo>
                  <a:cubicBezTo>
                    <a:pt x="633" y="532"/>
                    <a:pt x="633" y="532"/>
                    <a:pt x="633" y="532"/>
                  </a:cubicBezTo>
                  <a:cubicBezTo>
                    <a:pt x="630" y="530"/>
                    <a:pt x="629" y="526"/>
                    <a:pt x="631" y="523"/>
                  </a:cubicBezTo>
                  <a:cubicBezTo>
                    <a:pt x="633" y="520"/>
                    <a:pt x="637" y="518"/>
                    <a:pt x="640" y="520"/>
                  </a:cubicBezTo>
                  <a:cubicBezTo>
                    <a:pt x="691" y="550"/>
                    <a:pt x="691" y="550"/>
                    <a:pt x="691" y="550"/>
                  </a:cubicBezTo>
                  <a:cubicBezTo>
                    <a:pt x="719" y="498"/>
                    <a:pt x="734" y="441"/>
                    <a:pt x="736" y="382"/>
                  </a:cubicBezTo>
                  <a:cubicBezTo>
                    <a:pt x="677" y="382"/>
                    <a:pt x="677" y="382"/>
                    <a:pt x="677" y="382"/>
                  </a:cubicBezTo>
                  <a:cubicBezTo>
                    <a:pt x="673" y="382"/>
                    <a:pt x="670" y="379"/>
                    <a:pt x="670" y="375"/>
                  </a:cubicBezTo>
                  <a:cubicBezTo>
                    <a:pt x="670" y="371"/>
                    <a:pt x="673" y="368"/>
                    <a:pt x="677" y="368"/>
                  </a:cubicBezTo>
                  <a:cubicBezTo>
                    <a:pt x="736" y="368"/>
                    <a:pt x="736" y="368"/>
                    <a:pt x="736" y="368"/>
                  </a:cubicBezTo>
                  <a:cubicBezTo>
                    <a:pt x="735" y="308"/>
                    <a:pt x="718" y="251"/>
                    <a:pt x="691" y="201"/>
                  </a:cubicBezTo>
                  <a:cubicBezTo>
                    <a:pt x="640" y="230"/>
                    <a:pt x="640" y="230"/>
                    <a:pt x="640" y="230"/>
                  </a:cubicBezTo>
                  <a:cubicBezTo>
                    <a:pt x="639" y="231"/>
                    <a:pt x="638" y="231"/>
                    <a:pt x="637" y="231"/>
                  </a:cubicBezTo>
                  <a:cubicBezTo>
                    <a:pt x="634" y="231"/>
                    <a:pt x="632" y="230"/>
                    <a:pt x="631" y="228"/>
                  </a:cubicBezTo>
                  <a:cubicBezTo>
                    <a:pt x="629" y="224"/>
                    <a:pt x="630" y="220"/>
                    <a:pt x="633" y="218"/>
                  </a:cubicBezTo>
                  <a:cubicBezTo>
                    <a:pt x="684" y="189"/>
                    <a:pt x="684" y="189"/>
                    <a:pt x="684" y="189"/>
                  </a:cubicBezTo>
                  <a:cubicBezTo>
                    <a:pt x="653" y="139"/>
                    <a:pt x="611" y="97"/>
                    <a:pt x="561" y="66"/>
                  </a:cubicBezTo>
                  <a:cubicBezTo>
                    <a:pt x="532" y="117"/>
                    <a:pt x="532" y="117"/>
                    <a:pt x="532" y="117"/>
                  </a:cubicBezTo>
                  <a:cubicBezTo>
                    <a:pt x="531" y="119"/>
                    <a:pt x="528" y="120"/>
                    <a:pt x="526" y="120"/>
                  </a:cubicBezTo>
                  <a:cubicBezTo>
                    <a:pt x="525" y="120"/>
                    <a:pt x="524" y="120"/>
                    <a:pt x="523" y="119"/>
                  </a:cubicBezTo>
                  <a:cubicBezTo>
                    <a:pt x="519" y="118"/>
                    <a:pt x="518" y="113"/>
                    <a:pt x="520" y="110"/>
                  </a:cubicBezTo>
                  <a:cubicBezTo>
                    <a:pt x="549" y="59"/>
                    <a:pt x="549" y="59"/>
                    <a:pt x="549" y="59"/>
                  </a:cubicBezTo>
                  <a:cubicBezTo>
                    <a:pt x="499" y="32"/>
                    <a:pt x="442" y="16"/>
                    <a:pt x="382" y="14"/>
                  </a:cubicBezTo>
                  <a:cubicBezTo>
                    <a:pt x="382" y="73"/>
                    <a:pt x="382" y="73"/>
                    <a:pt x="382" y="73"/>
                  </a:cubicBezTo>
                  <a:cubicBezTo>
                    <a:pt x="382" y="77"/>
                    <a:pt x="379" y="80"/>
                    <a:pt x="375" y="80"/>
                  </a:cubicBezTo>
                  <a:cubicBezTo>
                    <a:pt x="371" y="80"/>
                    <a:pt x="368" y="77"/>
                    <a:pt x="368" y="73"/>
                  </a:cubicBezTo>
                  <a:cubicBezTo>
                    <a:pt x="368" y="14"/>
                    <a:pt x="368" y="14"/>
                    <a:pt x="368" y="14"/>
                  </a:cubicBezTo>
                  <a:cubicBezTo>
                    <a:pt x="307" y="16"/>
                    <a:pt x="250" y="32"/>
                    <a:pt x="201" y="59"/>
                  </a:cubicBezTo>
                  <a:cubicBezTo>
                    <a:pt x="230" y="110"/>
                    <a:pt x="230" y="110"/>
                    <a:pt x="230" y="110"/>
                  </a:cubicBezTo>
                  <a:cubicBezTo>
                    <a:pt x="232" y="113"/>
                    <a:pt x="231" y="118"/>
                    <a:pt x="227" y="119"/>
                  </a:cubicBezTo>
                  <a:cubicBezTo>
                    <a:pt x="226" y="120"/>
                    <a:pt x="225" y="120"/>
                    <a:pt x="224" y="120"/>
                  </a:cubicBezTo>
                  <a:cubicBezTo>
                    <a:pt x="221" y="120"/>
                    <a:pt x="219" y="119"/>
                    <a:pt x="218" y="117"/>
                  </a:cubicBezTo>
                  <a:cubicBezTo>
                    <a:pt x="189" y="66"/>
                    <a:pt x="189" y="66"/>
                    <a:pt x="189" y="66"/>
                  </a:cubicBezTo>
                  <a:cubicBezTo>
                    <a:pt x="139" y="97"/>
                    <a:pt x="96" y="139"/>
                    <a:pt x="66" y="189"/>
                  </a:cubicBezTo>
                  <a:cubicBezTo>
                    <a:pt x="117" y="218"/>
                    <a:pt x="117" y="218"/>
                    <a:pt x="117" y="218"/>
                  </a:cubicBezTo>
                  <a:cubicBezTo>
                    <a:pt x="120" y="220"/>
                    <a:pt x="121" y="224"/>
                    <a:pt x="119" y="228"/>
                  </a:cubicBezTo>
                  <a:cubicBezTo>
                    <a:pt x="118" y="230"/>
                    <a:pt x="116" y="231"/>
                    <a:pt x="113" y="231"/>
                  </a:cubicBezTo>
                  <a:cubicBezTo>
                    <a:pt x="112" y="231"/>
                    <a:pt x="111" y="231"/>
                    <a:pt x="110" y="230"/>
                  </a:cubicBezTo>
                  <a:cubicBezTo>
                    <a:pt x="59" y="201"/>
                    <a:pt x="59" y="201"/>
                    <a:pt x="59" y="201"/>
                  </a:cubicBezTo>
                  <a:cubicBezTo>
                    <a:pt x="32" y="251"/>
                    <a:pt x="15" y="308"/>
                    <a:pt x="14" y="368"/>
                  </a:cubicBezTo>
                  <a:cubicBezTo>
                    <a:pt x="73" y="368"/>
                    <a:pt x="73" y="368"/>
                    <a:pt x="73" y="368"/>
                  </a:cubicBezTo>
                  <a:cubicBezTo>
                    <a:pt x="76" y="368"/>
                    <a:pt x="80" y="371"/>
                    <a:pt x="80" y="375"/>
                  </a:cubicBezTo>
                  <a:cubicBezTo>
                    <a:pt x="80" y="379"/>
                    <a:pt x="76" y="382"/>
                    <a:pt x="73" y="382"/>
                  </a:cubicBezTo>
                  <a:cubicBezTo>
                    <a:pt x="14" y="382"/>
                    <a:pt x="14" y="382"/>
                    <a:pt x="14" y="382"/>
                  </a:cubicBezTo>
                  <a:cubicBezTo>
                    <a:pt x="15" y="441"/>
                    <a:pt x="31" y="498"/>
                    <a:pt x="59" y="550"/>
                  </a:cubicBezTo>
                  <a:cubicBezTo>
                    <a:pt x="110" y="520"/>
                    <a:pt x="110" y="520"/>
                    <a:pt x="110" y="520"/>
                  </a:cubicBezTo>
                  <a:cubicBezTo>
                    <a:pt x="113" y="518"/>
                    <a:pt x="117" y="520"/>
                    <a:pt x="119" y="523"/>
                  </a:cubicBezTo>
                  <a:cubicBezTo>
                    <a:pt x="121" y="526"/>
                    <a:pt x="120" y="530"/>
                    <a:pt x="117" y="532"/>
                  </a:cubicBezTo>
                  <a:cubicBezTo>
                    <a:pt x="66" y="562"/>
                    <a:pt x="66" y="562"/>
                    <a:pt x="66" y="562"/>
                  </a:cubicBezTo>
                  <a:cubicBezTo>
                    <a:pt x="71" y="569"/>
                    <a:pt x="76" y="577"/>
                    <a:pt x="81" y="584"/>
                  </a:cubicBezTo>
                  <a:cubicBezTo>
                    <a:pt x="83" y="587"/>
                    <a:pt x="82" y="592"/>
                    <a:pt x="79" y="594"/>
                  </a:cubicBezTo>
                  <a:cubicBezTo>
                    <a:pt x="76" y="596"/>
                    <a:pt x="72" y="595"/>
                    <a:pt x="69" y="592"/>
                  </a:cubicBezTo>
                  <a:cubicBezTo>
                    <a:pt x="63" y="583"/>
                    <a:pt x="56" y="573"/>
                    <a:pt x="51" y="563"/>
                  </a:cubicBezTo>
                  <a:cubicBezTo>
                    <a:pt x="51" y="563"/>
                    <a:pt x="50" y="563"/>
                    <a:pt x="50" y="563"/>
                  </a:cubicBezTo>
                  <a:cubicBezTo>
                    <a:pt x="50" y="562"/>
                    <a:pt x="50" y="562"/>
                    <a:pt x="50" y="562"/>
                  </a:cubicBezTo>
                  <a:cubicBezTo>
                    <a:pt x="17" y="505"/>
                    <a:pt x="0" y="441"/>
                    <a:pt x="0" y="375"/>
                  </a:cubicBezTo>
                  <a:cubicBezTo>
                    <a:pt x="0" y="307"/>
                    <a:pt x="18" y="244"/>
                    <a:pt x="50" y="189"/>
                  </a:cubicBezTo>
                  <a:cubicBezTo>
                    <a:pt x="50" y="189"/>
                    <a:pt x="50" y="188"/>
                    <a:pt x="50" y="188"/>
                  </a:cubicBezTo>
                  <a:cubicBezTo>
                    <a:pt x="51" y="187"/>
                    <a:pt x="51" y="187"/>
                    <a:pt x="51" y="187"/>
                  </a:cubicBezTo>
                  <a:cubicBezTo>
                    <a:pt x="84" y="131"/>
                    <a:pt x="130" y="84"/>
                    <a:pt x="186" y="51"/>
                  </a:cubicBezTo>
                  <a:cubicBezTo>
                    <a:pt x="187" y="51"/>
                    <a:pt x="187" y="51"/>
                    <a:pt x="187" y="51"/>
                  </a:cubicBezTo>
                  <a:cubicBezTo>
                    <a:pt x="188" y="50"/>
                    <a:pt x="188" y="50"/>
                    <a:pt x="189" y="50"/>
                  </a:cubicBezTo>
                  <a:cubicBezTo>
                    <a:pt x="244" y="18"/>
                    <a:pt x="307" y="0"/>
                    <a:pt x="375" y="0"/>
                  </a:cubicBezTo>
                  <a:cubicBezTo>
                    <a:pt x="443" y="0"/>
                    <a:pt x="506" y="18"/>
                    <a:pt x="561" y="50"/>
                  </a:cubicBezTo>
                  <a:cubicBezTo>
                    <a:pt x="562" y="50"/>
                    <a:pt x="562" y="50"/>
                    <a:pt x="562" y="51"/>
                  </a:cubicBezTo>
                  <a:cubicBezTo>
                    <a:pt x="563" y="51"/>
                    <a:pt x="563" y="51"/>
                    <a:pt x="564" y="51"/>
                  </a:cubicBezTo>
                  <a:cubicBezTo>
                    <a:pt x="619" y="84"/>
                    <a:pt x="666" y="131"/>
                    <a:pt x="699" y="187"/>
                  </a:cubicBezTo>
                  <a:cubicBezTo>
                    <a:pt x="699" y="187"/>
                    <a:pt x="699" y="187"/>
                    <a:pt x="700" y="188"/>
                  </a:cubicBezTo>
                  <a:cubicBezTo>
                    <a:pt x="700" y="188"/>
                    <a:pt x="700" y="189"/>
                    <a:pt x="700" y="189"/>
                  </a:cubicBezTo>
                  <a:cubicBezTo>
                    <a:pt x="732" y="244"/>
                    <a:pt x="750" y="307"/>
                    <a:pt x="750" y="375"/>
                  </a:cubicBezTo>
                  <a:cubicBezTo>
                    <a:pt x="750" y="441"/>
                    <a:pt x="733" y="505"/>
                    <a:pt x="700" y="562"/>
                  </a:cubicBezTo>
                  <a:cubicBezTo>
                    <a:pt x="700" y="562"/>
                    <a:pt x="700" y="562"/>
                    <a:pt x="700" y="563"/>
                  </a:cubicBezTo>
                  <a:close/>
                  <a:moveTo>
                    <a:pt x="533" y="560"/>
                  </a:moveTo>
                  <a:cubicBezTo>
                    <a:pt x="533" y="636"/>
                    <a:pt x="533" y="636"/>
                    <a:pt x="533" y="636"/>
                  </a:cubicBezTo>
                  <a:cubicBezTo>
                    <a:pt x="533" y="640"/>
                    <a:pt x="530" y="643"/>
                    <a:pt x="526" y="643"/>
                  </a:cubicBezTo>
                  <a:cubicBezTo>
                    <a:pt x="224" y="643"/>
                    <a:pt x="224" y="643"/>
                    <a:pt x="224" y="643"/>
                  </a:cubicBezTo>
                  <a:cubicBezTo>
                    <a:pt x="220" y="643"/>
                    <a:pt x="217" y="640"/>
                    <a:pt x="217" y="636"/>
                  </a:cubicBezTo>
                  <a:cubicBezTo>
                    <a:pt x="217" y="560"/>
                    <a:pt x="217" y="560"/>
                    <a:pt x="217" y="560"/>
                  </a:cubicBezTo>
                  <a:cubicBezTo>
                    <a:pt x="217" y="556"/>
                    <a:pt x="220" y="553"/>
                    <a:pt x="224" y="553"/>
                  </a:cubicBezTo>
                  <a:cubicBezTo>
                    <a:pt x="526" y="553"/>
                    <a:pt x="526" y="553"/>
                    <a:pt x="526" y="553"/>
                  </a:cubicBezTo>
                  <a:cubicBezTo>
                    <a:pt x="530" y="553"/>
                    <a:pt x="533" y="556"/>
                    <a:pt x="533" y="560"/>
                  </a:cubicBezTo>
                  <a:close/>
                  <a:moveTo>
                    <a:pt x="519" y="567"/>
                  </a:moveTo>
                  <a:cubicBezTo>
                    <a:pt x="231" y="567"/>
                    <a:pt x="231" y="567"/>
                    <a:pt x="231" y="567"/>
                  </a:cubicBezTo>
                  <a:cubicBezTo>
                    <a:pt x="231" y="629"/>
                    <a:pt x="231" y="629"/>
                    <a:pt x="231" y="629"/>
                  </a:cubicBezTo>
                  <a:cubicBezTo>
                    <a:pt x="519" y="629"/>
                    <a:pt x="519" y="629"/>
                    <a:pt x="519" y="629"/>
                  </a:cubicBezTo>
                  <a:lnTo>
                    <a:pt x="519" y="567"/>
                  </a:lnTo>
                  <a:close/>
                  <a:moveTo>
                    <a:pt x="579" y="257"/>
                  </a:moveTo>
                  <a:cubicBezTo>
                    <a:pt x="581" y="261"/>
                    <a:pt x="580" y="265"/>
                    <a:pt x="577" y="267"/>
                  </a:cubicBezTo>
                  <a:cubicBezTo>
                    <a:pt x="442" y="344"/>
                    <a:pt x="442" y="344"/>
                    <a:pt x="442" y="344"/>
                  </a:cubicBezTo>
                  <a:cubicBezTo>
                    <a:pt x="447" y="354"/>
                    <a:pt x="449" y="364"/>
                    <a:pt x="449" y="375"/>
                  </a:cubicBezTo>
                  <a:cubicBezTo>
                    <a:pt x="449" y="416"/>
                    <a:pt x="416" y="449"/>
                    <a:pt x="375" y="449"/>
                  </a:cubicBezTo>
                  <a:cubicBezTo>
                    <a:pt x="334" y="449"/>
                    <a:pt x="301" y="416"/>
                    <a:pt x="301" y="375"/>
                  </a:cubicBezTo>
                  <a:cubicBezTo>
                    <a:pt x="301" y="334"/>
                    <a:pt x="334" y="301"/>
                    <a:pt x="375" y="301"/>
                  </a:cubicBezTo>
                  <a:cubicBezTo>
                    <a:pt x="400" y="301"/>
                    <a:pt x="422" y="313"/>
                    <a:pt x="435" y="332"/>
                  </a:cubicBezTo>
                  <a:cubicBezTo>
                    <a:pt x="570" y="255"/>
                    <a:pt x="570" y="255"/>
                    <a:pt x="570" y="255"/>
                  </a:cubicBezTo>
                  <a:cubicBezTo>
                    <a:pt x="573" y="253"/>
                    <a:pt x="577" y="254"/>
                    <a:pt x="579" y="257"/>
                  </a:cubicBezTo>
                  <a:close/>
                  <a:moveTo>
                    <a:pt x="435" y="375"/>
                  </a:moveTo>
                  <a:cubicBezTo>
                    <a:pt x="435" y="342"/>
                    <a:pt x="408" y="315"/>
                    <a:pt x="375" y="315"/>
                  </a:cubicBezTo>
                  <a:cubicBezTo>
                    <a:pt x="342" y="315"/>
                    <a:pt x="315" y="342"/>
                    <a:pt x="315" y="375"/>
                  </a:cubicBezTo>
                  <a:cubicBezTo>
                    <a:pt x="315" y="408"/>
                    <a:pt x="342" y="435"/>
                    <a:pt x="375" y="435"/>
                  </a:cubicBezTo>
                  <a:cubicBezTo>
                    <a:pt x="408" y="435"/>
                    <a:pt x="435" y="408"/>
                    <a:pt x="435" y="3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Open Sans Light"/>
              </a:endParaRPr>
            </a:p>
          </p:txBody>
        </p:sp>
      </p:grpSp>
      <p:grpSp>
        <p:nvGrpSpPr>
          <p:cNvPr id="122" name="Group 121">
            <a:extLst>
              <a:ext uri="{FF2B5EF4-FFF2-40B4-BE49-F238E27FC236}">
                <a16:creationId xmlns:a16="http://schemas.microsoft.com/office/drawing/2014/main" id="{96A60999-EDDE-4B74-A988-CABF69F9A9CE}"/>
              </a:ext>
            </a:extLst>
          </p:cNvPr>
          <p:cNvGrpSpPr/>
          <p:nvPr/>
        </p:nvGrpSpPr>
        <p:grpSpPr>
          <a:xfrm>
            <a:off x="6514469" y="4479910"/>
            <a:ext cx="747973" cy="747973"/>
            <a:chOff x="5335318" y="5820929"/>
            <a:chExt cx="747973" cy="747973"/>
          </a:xfrm>
        </p:grpSpPr>
        <p:sp useBgFill="1">
          <p:nvSpPr>
            <p:cNvPr id="123" name="Oval 6">
              <a:extLst>
                <a:ext uri="{FF2B5EF4-FFF2-40B4-BE49-F238E27FC236}">
                  <a16:creationId xmlns:a16="http://schemas.microsoft.com/office/drawing/2014/main" id="{44CFE8B8-6BCF-4D3F-8EA1-A98E03CE8C4B}"/>
                </a:ext>
              </a:extLst>
            </p:cNvPr>
            <p:cNvSpPr>
              <a:spLocks noChangeArrowheads="1"/>
            </p:cNvSpPr>
            <p:nvPr/>
          </p:nvSpPr>
          <p:spPr bwMode="auto">
            <a:xfrm>
              <a:off x="5335318" y="5820929"/>
              <a:ext cx="747973" cy="747973"/>
            </a:xfrm>
            <a:prstGeom prst="ellipse">
              <a:avLst/>
            </a:prstGeom>
            <a:ln w="15875">
              <a:solidFill>
                <a:srgbClr val="7030A0"/>
              </a:solid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Open Sans Light"/>
              </a:endParaRPr>
            </a:p>
          </p:txBody>
        </p:sp>
        <p:sp>
          <p:nvSpPr>
            <p:cNvPr id="124" name="Freeform 18">
              <a:extLst>
                <a:ext uri="{FF2B5EF4-FFF2-40B4-BE49-F238E27FC236}">
                  <a16:creationId xmlns:a16="http://schemas.microsoft.com/office/drawing/2014/main" id="{A92DF121-6565-4405-9C11-2642A9911C9A}"/>
                </a:ext>
              </a:extLst>
            </p:cNvPr>
            <p:cNvSpPr>
              <a:spLocks noEditPoints="1"/>
            </p:cNvSpPr>
            <p:nvPr/>
          </p:nvSpPr>
          <p:spPr bwMode="auto">
            <a:xfrm>
              <a:off x="5445024" y="5936804"/>
              <a:ext cx="528261" cy="452478"/>
            </a:xfrm>
            <a:custGeom>
              <a:avLst/>
              <a:gdLst>
                <a:gd name="T0" fmla="*/ 699 w 750"/>
                <a:gd name="T1" fmla="*/ 563 h 643"/>
                <a:gd name="T2" fmla="*/ 675 w 750"/>
                <a:gd name="T3" fmla="*/ 595 h 643"/>
                <a:gd name="T4" fmla="*/ 669 w 750"/>
                <a:gd name="T5" fmla="*/ 584 h 643"/>
                <a:gd name="T6" fmla="*/ 633 w 750"/>
                <a:gd name="T7" fmla="*/ 532 h 643"/>
                <a:gd name="T8" fmla="*/ 640 w 750"/>
                <a:gd name="T9" fmla="*/ 520 h 643"/>
                <a:gd name="T10" fmla="*/ 736 w 750"/>
                <a:gd name="T11" fmla="*/ 382 h 643"/>
                <a:gd name="T12" fmla="*/ 670 w 750"/>
                <a:gd name="T13" fmla="*/ 375 h 643"/>
                <a:gd name="T14" fmla="*/ 736 w 750"/>
                <a:gd name="T15" fmla="*/ 368 h 643"/>
                <a:gd name="T16" fmla="*/ 640 w 750"/>
                <a:gd name="T17" fmla="*/ 230 h 643"/>
                <a:gd name="T18" fmla="*/ 631 w 750"/>
                <a:gd name="T19" fmla="*/ 228 h 643"/>
                <a:gd name="T20" fmla="*/ 684 w 750"/>
                <a:gd name="T21" fmla="*/ 189 h 643"/>
                <a:gd name="T22" fmla="*/ 532 w 750"/>
                <a:gd name="T23" fmla="*/ 117 h 643"/>
                <a:gd name="T24" fmla="*/ 523 w 750"/>
                <a:gd name="T25" fmla="*/ 119 h 643"/>
                <a:gd name="T26" fmla="*/ 549 w 750"/>
                <a:gd name="T27" fmla="*/ 59 h 643"/>
                <a:gd name="T28" fmla="*/ 382 w 750"/>
                <a:gd name="T29" fmla="*/ 73 h 643"/>
                <a:gd name="T30" fmla="*/ 368 w 750"/>
                <a:gd name="T31" fmla="*/ 73 h 643"/>
                <a:gd name="T32" fmla="*/ 201 w 750"/>
                <a:gd name="T33" fmla="*/ 59 h 643"/>
                <a:gd name="T34" fmla="*/ 227 w 750"/>
                <a:gd name="T35" fmla="*/ 119 h 643"/>
                <a:gd name="T36" fmla="*/ 218 w 750"/>
                <a:gd name="T37" fmla="*/ 117 h 643"/>
                <a:gd name="T38" fmla="*/ 66 w 750"/>
                <a:gd name="T39" fmla="*/ 189 h 643"/>
                <a:gd name="T40" fmla="*/ 119 w 750"/>
                <a:gd name="T41" fmla="*/ 228 h 643"/>
                <a:gd name="T42" fmla="*/ 110 w 750"/>
                <a:gd name="T43" fmla="*/ 230 h 643"/>
                <a:gd name="T44" fmla="*/ 14 w 750"/>
                <a:gd name="T45" fmla="*/ 368 h 643"/>
                <a:gd name="T46" fmla="*/ 80 w 750"/>
                <a:gd name="T47" fmla="*/ 375 h 643"/>
                <a:gd name="T48" fmla="*/ 14 w 750"/>
                <a:gd name="T49" fmla="*/ 382 h 643"/>
                <a:gd name="T50" fmla="*/ 110 w 750"/>
                <a:gd name="T51" fmla="*/ 520 h 643"/>
                <a:gd name="T52" fmla="*/ 117 w 750"/>
                <a:gd name="T53" fmla="*/ 532 h 643"/>
                <a:gd name="T54" fmla="*/ 81 w 750"/>
                <a:gd name="T55" fmla="*/ 584 h 643"/>
                <a:gd name="T56" fmla="*/ 69 w 750"/>
                <a:gd name="T57" fmla="*/ 592 h 643"/>
                <a:gd name="T58" fmla="*/ 50 w 750"/>
                <a:gd name="T59" fmla="*/ 563 h 643"/>
                <a:gd name="T60" fmla="*/ 0 w 750"/>
                <a:gd name="T61" fmla="*/ 375 h 643"/>
                <a:gd name="T62" fmla="*/ 50 w 750"/>
                <a:gd name="T63" fmla="*/ 188 h 643"/>
                <a:gd name="T64" fmla="*/ 186 w 750"/>
                <a:gd name="T65" fmla="*/ 51 h 643"/>
                <a:gd name="T66" fmla="*/ 189 w 750"/>
                <a:gd name="T67" fmla="*/ 50 h 643"/>
                <a:gd name="T68" fmla="*/ 561 w 750"/>
                <a:gd name="T69" fmla="*/ 50 h 643"/>
                <a:gd name="T70" fmla="*/ 564 w 750"/>
                <a:gd name="T71" fmla="*/ 51 h 643"/>
                <a:gd name="T72" fmla="*/ 700 w 750"/>
                <a:gd name="T73" fmla="*/ 188 h 643"/>
                <a:gd name="T74" fmla="*/ 750 w 750"/>
                <a:gd name="T75" fmla="*/ 375 h 643"/>
                <a:gd name="T76" fmla="*/ 700 w 750"/>
                <a:gd name="T77" fmla="*/ 563 h 643"/>
                <a:gd name="T78" fmla="*/ 533 w 750"/>
                <a:gd name="T79" fmla="*/ 636 h 643"/>
                <a:gd name="T80" fmla="*/ 224 w 750"/>
                <a:gd name="T81" fmla="*/ 643 h 643"/>
                <a:gd name="T82" fmla="*/ 217 w 750"/>
                <a:gd name="T83" fmla="*/ 560 h 643"/>
                <a:gd name="T84" fmla="*/ 526 w 750"/>
                <a:gd name="T85" fmla="*/ 553 h 643"/>
                <a:gd name="T86" fmla="*/ 519 w 750"/>
                <a:gd name="T87" fmla="*/ 567 h 643"/>
                <a:gd name="T88" fmla="*/ 231 w 750"/>
                <a:gd name="T89" fmla="*/ 629 h 643"/>
                <a:gd name="T90" fmla="*/ 519 w 750"/>
                <a:gd name="T91" fmla="*/ 567 h 643"/>
                <a:gd name="T92" fmla="*/ 577 w 750"/>
                <a:gd name="T93" fmla="*/ 267 h 643"/>
                <a:gd name="T94" fmla="*/ 449 w 750"/>
                <a:gd name="T95" fmla="*/ 375 h 643"/>
                <a:gd name="T96" fmla="*/ 301 w 750"/>
                <a:gd name="T97" fmla="*/ 375 h 643"/>
                <a:gd name="T98" fmla="*/ 435 w 750"/>
                <a:gd name="T99" fmla="*/ 332 h 643"/>
                <a:gd name="T100" fmla="*/ 579 w 750"/>
                <a:gd name="T101" fmla="*/ 257 h 643"/>
                <a:gd name="T102" fmla="*/ 375 w 750"/>
                <a:gd name="T103" fmla="*/ 315 h 643"/>
                <a:gd name="T104" fmla="*/ 375 w 750"/>
                <a:gd name="T105" fmla="*/ 43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643">
                  <a:moveTo>
                    <a:pt x="700" y="563"/>
                  </a:moveTo>
                  <a:cubicBezTo>
                    <a:pt x="699" y="563"/>
                    <a:pt x="699" y="563"/>
                    <a:pt x="699" y="563"/>
                  </a:cubicBezTo>
                  <a:cubicBezTo>
                    <a:pt x="693" y="573"/>
                    <a:pt x="687" y="583"/>
                    <a:pt x="680" y="592"/>
                  </a:cubicBezTo>
                  <a:cubicBezTo>
                    <a:pt x="679" y="594"/>
                    <a:pt x="677" y="595"/>
                    <a:pt x="675" y="595"/>
                  </a:cubicBezTo>
                  <a:cubicBezTo>
                    <a:pt x="673" y="595"/>
                    <a:pt x="672" y="595"/>
                    <a:pt x="671" y="594"/>
                  </a:cubicBezTo>
                  <a:cubicBezTo>
                    <a:pt x="667" y="592"/>
                    <a:pt x="667" y="587"/>
                    <a:pt x="669" y="584"/>
                  </a:cubicBezTo>
                  <a:cubicBezTo>
                    <a:pt x="674" y="577"/>
                    <a:pt x="679" y="569"/>
                    <a:pt x="684" y="562"/>
                  </a:cubicBezTo>
                  <a:cubicBezTo>
                    <a:pt x="633" y="532"/>
                    <a:pt x="633" y="532"/>
                    <a:pt x="633" y="532"/>
                  </a:cubicBezTo>
                  <a:cubicBezTo>
                    <a:pt x="630" y="530"/>
                    <a:pt x="629" y="526"/>
                    <a:pt x="631" y="523"/>
                  </a:cubicBezTo>
                  <a:cubicBezTo>
                    <a:pt x="633" y="520"/>
                    <a:pt x="637" y="518"/>
                    <a:pt x="640" y="520"/>
                  </a:cubicBezTo>
                  <a:cubicBezTo>
                    <a:pt x="691" y="550"/>
                    <a:pt x="691" y="550"/>
                    <a:pt x="691" y="550"/>
                  </a:cubicBezTo>
                  <a:cubicBezTo>
                    <a:pt x="719" y="498"/>
                    <a:pt x="734" y="441"/>
                    <a:pt x="736" y="382"/>
                  </a:cubicBezTo>
                  <a:cubicBezTo>
                    <a:pt x="677" y="382"/>
                    <a:pt x="677" y="382"/>
                    <a:pt x="677" y="382"/>
                  </a:cubicBezTo>
                  <a:cubicBezTo>
                    <a:pt x="673" y="382"/>
                    <a:pt x="670" y="379"/>
                    <a:pt x="670" y="375"/>
                  </a:cubicBezTo>
                  <a:cubicBezTo>
                    <a:pt x="670" y="371"/>
                    <a:pt x="673" y="368"/>
                    <a:pt x="677" y="368"/>
                  </a:cubicBezTo>
                  <a:cubicBezTo>
                    <a:pt x="736" y="368"/>
                    <a:pt x="736" y="368"/>
                    <a:pt x="736" y="368"/>
                  </a:cubicBezTo>
                  <a:cubicBezTo>
                    <a:pt x="735" y="308"/>
                    <a:pt x="718" y="251"/>
                    <a:pt x="691" y="201"/>
                  </a:cubicBezTo>
                  <a:cubicBezTo>
                    <a:pt x="640" y="230"/>
                    <a:pt x="640" y="230"/>
                    <a:pt x="640" y="230"/>
                  </a:cubicBezTo>
                  <a:cubicBezTo>
                    <a:pt x="639" y="231"/>
                    <a:pt x="638" y="231"/>
                    <a:pt x="637" y="231"/>
                  </a:cubicBezTo>
                  <a:cubicBezTo>
                    <a:pt x="634" y="231"/>
                    <a:pt x="632" y="230"/>
                    <a:pt x="631" y="228"/>
                  </a:cubicBezTo>
                  <a:cubicBezTo>
                    <a:pt x="629" y="224"/>
                    <a:pt x="630" y="220"/>
                    <a:pt x="633" y="218"/>
                  </a:cubicBezTo>
                  <a:cubicBezTo>
                    <a:pt x="684" y="189"/>
                    <a:pt x="684" y="189"/>
                    <a:pt x="684" y="189"/>
                  </a:cubicBezTo>
                  <a:cubicBezTo>
                    <a:pt x="653" y="139"/>
                    <a:pt x="611" y="97"/>
                    <a:pt x="561" y="66"/>
                  </a:cubicBezTo>
                  <a:cubicBezTo>
                    <a:pt x="532" y="117"/>
                    <a:pt x="532" y="117"/>
                    <a:pt x="532" y="117"/>
                  </a:cubicBezTo>
                  <a:cubicBezTo>
                    <a:pt x="531" y="119"/>
                    <a:pt x="528" y="120"/>
                    <a:pt x="526" y="120"/>
                  </a:cubicBezTo>
                  <a:cubicBezTo>
                    <a:pt x="525" y="120"/>
                    <a:pt x="524" y="120"/>
                    <a:pt x="523" y="119"/>
                  </a:cubicBezTo>
                  <a:cubicBezTo>
                    <a:pt x="519" y="118"/>
                    <a:pt x="518" y="113"/>
                    <a:pt x="520" y="110"/>
                  </a:cubicBezTo>
                  <a:cubicBezTo>
                    <a:pt x="549" y="59"/>
                    <a:pt x="549" y="59"/>
                    <a:pt x="549" y="59"/>
                  </a:cubicBezTo>
                  <a:cubicBezTo>
                    <a:pt x="499" y="32"/>
                    <a:pt x="442" y="16"/>
                    <a:pt x="382" y="14"/>
                  </a:cubicBezTo>
                  <a:cubicBezTo>
                    <a:pt x="382" y="73"/>
                    <a:pt x="382" y="73"/>
                    <a:pt x="382" y="73"/>
                  </a:cubicBezTo>
                  <a:cubicBezTo>
                    <a:pt x="382" y="77"/>
                    <a:pt x="379" y="80"/>
                    <a:pt x="375" y="80"/>
                  </a:cubicBezTo>
                  <a:cubicBezTo>
                    <a:pt x="371" y="80"/>
                    <a:pt x="368" y="77"/>
                    <a:pt x="368" y="73"/>
                  </a:cubicBezTo>
                  <a:cubicBezTo>
                    <a:pt x="368" y="14"/>
                    <a:pt x="368" y="14"/>
                    <a:pt x="368" y="14"/>
                  </a:cubicBezTo>
                  <a:cubicBezTo>
                    <a:pt x="307" y="16"/>
                    <a:pt x="250" y="32"/>
                    <a:pt x="201" y="59"/>
                  </a:cubicBezTo>
                  <a:cubicBezTo>
                    <a:pt x="230" y="110"/>
                    <a:pt x="230" y="110"/>
                    <a:pt x="230" y="110"/>
                  </a:cubicBezTo>
                  <a:cubicBezTo>
                    <a:pt x="232" y="113"/>
                    <a:pt x="231" y="118"/>
                    <a:pt x="227" y="119"/>
                  </a:cubicBezTo>
                  <a:cubicBezTo>
                    <a:pt x="226" y="120"/>
                    <a:pt x="225" y="120"/>
                    <a:pt x="224" y="120"/>
                  </a:cubicBezTo>
                  <a:cubicBezTo>
                    <a:pt x="221" y="120"/>
                    <a:pt x="219" y="119"/>
                    <a:pt x="218" y="117"/>
                  </a:cubicBezTo>
                  <a:cubicBezTo>
                    <a:pt x="189" y="66"/>
                    <a:pt x="189" y="66"/>
                    <a:pt x="189" y="66"/>
                  </a:cubicBezTo>
                  <a:cubicBezTo>
                    <a:pt x="139" y="97"/>
                    <a:pt x="96" y="139"/>
                    <a:pt x="66" y="189"/>
                  </a:cubicBezTo>
                  <a:cubicBezTo>
                    <a:pt x="117" y="218"/>
                    <a:pt x="117" y="218"/>
                    <a:pt x="117" y="218"/>
                  </a:cubicBezTo>
                  <a:cubicBezTo>
                    <a:pt x="120" y="220"/>
                    <a:pt x="121" y="224"/>
                    <a:pt x="119" y="228"/>
                  </a:cubicBezTo>
                  <a:cubicBezTo>
                    <a:pt x="118" y="230"/>
                    <a:pt x="116" y="231"/>
                    <a:pt x="113" y="231"/>
                  </a:cubicBezTo>
                  <a:cubicBezTo>
                    <a:pt x="112" y="231"/>
                    <a:pt x="111" y="231"/>
                    <a:pt x="110" y="230"/>
                  </a:cubicBezTo>
                  <a:cubicBezTo>
                    <a:pt x="59" y="201"/>
                    <a:pt x="59" y="201"/>
                    <a:pt x="59" y="201"/>
                  </a:cubicBezTo>
                  <a:cubicBezTo>
                    <a:pt x="32" y="251"/>
                    <a:pt x="15" y="308"/>
                    <a:pt x="14" y="368"/>
                  </a:cubicBezTo>
                  <a:cubicBezTo>
                    <a:pt x="73" y="368"/>
                    <a:pt x="73" y="368"/>
                    <a:pt x="73" y="368"/>
                  </a:cubicBezTo>
                  <a:cubicBezTo>
                    <a:pt x="76" y="368"/>
                    <a:pt x="80" y="371"/>
                    <a:pt x="80" y="375"/>
                  </a:cubicBezTo>
                  <a:cubicBezTo>
                    <a:pt x="80" y="379"/>
                    <a:pt x="76" y="382"/>
                    <a:pt x="73" y="382"/>
                  </a:cubicBezTo>
                  <a:cubicBezTo>
                    <a:pt x="14" y="382"/>
                    <a:pt x="14" y="382"/>
                    <a:pt x="14" y="382"/>
                  </a:cubicBezTo>
                  <a:cubicBezTo>
                    <a:pt x="15" y="441"/>
                    <a:pt x="31" y="498"/>
                    <a:pt x="59" y="550"/>
                  </a:cubicBezTo>
                  <a:cubicBezTo>
                    <a:pt x="110" y="520"/>
                    <a:pt x="110" y="520"/>
                    <a:pt x="110" y="520"/>
                  </a:cubicBezTo>
                  <a:cubicBezTo>
                    <a:pt x="113" y="518"/>
                    <a:pt x="117" y="520"/>
                    <a:pt x="119" y="523"/>
                  </a:cubicBezTo>
                  <a:cubicBezTo>
                    <a:pt x="121" y="526"/>
                    <a:pt x="120" y="530"/>
                    <a:pt x="117" y="532"/>
                  </a:cubicBezTo>
                  <a:cubicBezTo>
                    <a:pt x="66" y="562"/>
                    <a:pt x="66" y="562"/>
                    <a:pt x="66" y="562"/>
                  </a:cubicBezTo>
                  <a:cubicBezTo>
                    <a:pt x="71" y="569"/>
                    <a:pt x="76" y="577"/>
                    <a:pt x="81" y="584"/>
                  </a:cubicBezTo>
                  <a:cubicBezTo>
                    <a:pt x="83" y="587"/>
                    <a:pt x="82" y="592"/>
                    <a:pt x="79" y="594"/>
                  </a:cubicBezTo>
                  <a:cubicBezTo>
                    <a:pt x="76" y="596"/>
                    <a:pt x="72" y="595"/>
                    <a:pt x="69" y="592"/>
                  </a:cubicBezTo>
                  <a:cubicBezTo>
                    <a:pt x="63" y="583"/>
                    <a:pt x="56" y="573"/>
                    <a:pt x="51" y="563"/>
                  </a:cubicBezTo>
                  <a:cubicBezTo>
                    <a:pt x="51" y="563"/>
                    <a:pt x="50" y="563"/>
                    <a:pt x="50" y="563"/>
                  </a:cubicBezTo>
                  <a:cubicBezTo>
                    <a:pt x="50" y="562"/>
                    <a:pt x="50" y="562"/>
                    <a:pt x="50" y="562"/>
                  </a:cubicBezTo>
                  <a:cubicBezTo>
                    <a:pt x="17" y="505"/>
                    <a:pt x="0" y="441"/>
                    <a:pt x="0" y="375"/>
                  </a:cubicBezTo>
                  <a:cubicBezTo>
                    <a:pt x="0" y="307"/>
                    <a:pt x="18" y="244"/>
                    <a:pt x="50" y="189"/>
                  </a:cubicBezTo>
                  <a:cubicBezTo>
                    <a:pt x="50" y="189"/>
                    <a:pt x="50" y="188"/>
                    <a:pt x="50" y="188"/>
                  </a:cubicBezTo>
                  <a:cubicBezTo>
                    <a:pt x="51" y="187"/>
                    <a:pt x="51" y="187"/>
                    <a:pt x="51" y="187"/>
                  </a:cubicBezTo>
                  <a:cubicBezTo>
                    <a:pt x="84" y="131"/>
                    <a:pt x="130" y="84"/>
                    <a:pt x="186" y="51"/>
                  </a:cubicBezTo>
                  <a:cubicBezTo>
                    <a:pt x="187" y="51"/>
                    <a:pt x="187" y="51"/>
                    <a:pt x="187" y="51"/>
                  </a:cubicBezTo>
                  <a:cubicBezTo>
                    <a:pt x="188" y="50"/>
                    <a:pt x="188" y="50"/>
                    <a:pt x="189" y="50"/>
                  </a:cubicBezTo>
                  <a:cubicBezTo>
                    <a:pt x="244" y="18"/>
                    <a:pt x="307" y="0"/>
                    <a:pt x="375" y="0"/>
                  </a:cubicBezTo>
                  <a:cubicBezTo>
                    <a:pt x="443" y="0"/>
                    <a:pt x="506" y="18"/>
                    <a:pt x="561" y="50"/>
                  </a:cubicBezTo>
                  <a:cubicBezTo>
                    <a:pt x="562" y="50"/>
                    <a:pt x="562" y="50"/>
                    <a:pt x="562" y="51"/>
                  </a:cubicBezTo>
                  <a:cubicBezTo>
                    <a:pt x="563" y="51"/>
                    <a:pt x="563" y="51"/>
                    <a:pt x="564" y="51"/>
                  </a:cubicBezTo>
                  <a:cubicBezTo>
                    <a:pt x="619" y="84"/>
                    <a:pt x="666" y="131"/>
                    <a:pt x="699" y="187"/>
                  </a:cubicBezTo>
                  <a:cubicBezTo>
                    <a:pt x="699" y="187"/>
                    <a:pt x="699" y="187"/>
                    <a:pt x="700" y="188"/>
                  </a:cubicBezTo>
                  <a:cubicBezTo>
                    <a:pt x="700" y="188"/>
                    <a:pt x="700" y="189"/>
                    <a:pt x="700" y="189"/>
                  </a:cubicBezTo>
                  <a:cubicBezTo>
                    <a:pt x="732" y="244"/>
                    <a:pt x="750" y="307"/>
                    <a:pt x="750" y="375"/>
                  </a:cubicBezTo>
                  <a:cubicBezTo>
                    <a:pt x="750" y="441"/>
                    <a:pt x="733" y="505"/>
                    <a:pt x="700" y="562"/>
                  </a:cubicBezTo>
                  <a:cubicBezTo>
                    <a:pt x="700" y="562"/>
                    <a:pt x="700" y="562"/>
                    <a:pt x="700" y="563"/>
                  </a:cubicBezTo>
                  <a:close/>
                  <a:moveTo>
                    <a:pt x="533" y="560"/>
                  </a:moveTo>
                  <a:cubicBezTo>
                    <a:pt x="533" y="636"/>
                    <a:pt x="533" y="636"/>
                    <a:pt x="533" y="636"/>
                  </a:cubicBezTo>
                  <a:cubicBezTo>
                    <a:pt x="533" y="640"/>
                    <a:pt x="530" y="643"/>
                    <a:pt x="526" y="643"/>
                  </a:cubicBezTo>
                  <a:cubicBezTo>
                    <a:pt x="224" y="643"/>
                    <a:pt x="224" y="643"/>
                    <a:pt x="224" y="643"/>
                  </a:cubicBezTo>
                  <a:cubicBezTo>
                    <a:pt x="220" y="643"/>
                    <a:pt x="217" y="640"/>
                    <a:pt x="217" y="636"/>
                  </a:cubicBezTo>
                  <a:cubicBezTo>
                    <a:pt x="217" y="560"/>
                    <a:pt x="217" y="560"/>
                    <a:pt x="217" y="560"/>
                  </a:cubicBezTo>
                  <a:cubicBezTo>
                    <a:pt x="217" y="556"/>
                    <a:pt x="220" y="553"/>
                    <a:pt x="224" y="553"/>
                  </a:cubicBezTo>
                  <a:cubicBezTo>
                    <a:pt x="526" y="553"/>
                    <a:pt x="526" y="553"/>
                    <a:pt x="526" y="553"/>
                  </a:cubicBezTo>
                  <a:cubicBezTo>
                    <a:pt x="530" y="553"/>
                    <a:pt x="533" y="556"/>
                    <a:pt x="533" y="560"/>
                  </a:cubicBezTo>
                  <a:close/>
                  <a:moveTo>
                    <a:pt x="519" y="567"/>
                  </a:moveTo>
                  <a:cubicBezTo>
                    <a:pt x="231" y="567"/>
                    <a:pt x="231" y="567"/>
                    <a:pt x="231" y="567"/>
                  </a:cubicBezTo>
                  <a:cubicBezTo>
                    <a:pt x="231" y="629"/>
                    <a:pt x="231" y="629"/>
                    <a:pt x="231" y="629"/>
                  </a:cubicBezTo>
                  <a:cubicBezTo>
                    <a:pt x="519" y="629"/>
                    <a:pt x="519" y="629"/>
                    <a:pt x="519" y="629"/>
                  </a:cubicBezTo>
                  <a:lnTo>
                    <a:pt x="519" y="567"/>
                  </a:lnTo>
                  <a:close/>
                  <a:moveTo>
                    <a:pt x="579" y="257"/>
                  </a:moveTo>
                  <a:cubicBezTo>
                    <a:pt x="581" y="261"/>
                    <a:pt x="580" y="265"/>
                    <a:pt x="577" y="267"/>
                  </a:cubicBezTo>
                  <a:cubicBezTo>
                    <a:pt x="442" y="344"/>
                    <a:pt x="442" y="344"/>
                    <a:pt x="442" y="344"/>
                  </a:cubicBezTo>
                  <a:cubicBezTo>
                    <a:pt x="447" y="354"/>
                    <a:pt x="449" y="364"/>
                    <a:pt x="449" y="375"/>
                  </a:cubicBezTo>
                  <a:cubicBezTo>
                    <a:pt x="449" y="416"/>
                    <a:pt x="416" y="449"/>
                    <a:pt x="375" y="449"/>
                  </a:cubicBezTo>
                  <a:cubicBezTo>
                    <a:pt x="334" y="449"/>
                    <a:pt x="301" y="416"/>
                    <a:pt x="301" y="375"/>
                  </a:cubicBezTo>
                  <a:cubicBezTo>
                    <a:pt x="301" y="334"/>
                    <a:pt x="334" y="301"/>
                    <a:pt x="375" y="301"/>
                  </a:cubicBezTo>
                  <a:cubicBezTo>
                    <a:pt x="400" y="301"/>
                    <a:pt x="422" y="313"/>
                    <a:pt x="435" y="332"/>
                  </a:cubicBezTo>
                  <a:cubicBezTo>
                    <a:pt x="570" y="255"/>
                    <a:pt x="570" y="255"/>
                    <a:pt x="570" y="255"/>
                  </a:cubicBezTo>
                  <a:cubicBezTo>
                    <a:pt x="573" y="253"/>
                    <a:pt x="577" y="254"/>
                    <a:pt x="579" y="257"/>
                  </a:cubicBezTo>
                  <a:close/>
                  <a:moveTo>
                    <a:pt x="435" y="375"/>
                  </a:moveTo>
                  <a:cubicBezTo>
                    <a:pt x="435" y="342"/>
                    <a:pt x="408" y="315"/>
                    <a:pt x="375" y="315"/>
                  </a:cubicBezTo>
                  <a:cubicBezTo>
                    <a:pt x="342" y="315"/>
                    <a:pt x="315" y="342"/>
                    <a:pt x="315" y="375"/>
                  </a:cubicBezTo>
                  <a:cubicBezTo>
                    <a:pt x="315" y="408"/>
                    <a:pt x="342" y="435"/>
                    <a:pt x="375" y="435"/>
                  </a:cubicBezTo>
                  <a:cubicBezTo>
                    <a:pt x="408" y="435"/>
                    <a:pt x="435" y="408"/>
                    <a:pt x="435" y="3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Open Sans Light"/>
              </a:endParaRPr>
            </a:p>
          </p:txBody>
        </p:sp>
      </p:grpSp>
      <p:grpSp>
        <p:nvGrpSpPr>
          <p:cNvPr id="125" name="Group 124">
            <a:extLst>
              <a:ext uri="{FF2B5EF4-FFF2-40B4-BE49-F238E27FC236}">
                <a16:creationId xmlns:a16="http://schemas.microsoft.com/office/drawing/2014/main" id="{BDD7CC25-3DD6-44E7-87D9-D60F5CF4096F}"/>
              </a:ext>
            </a:extLst>
          </p:cNvPr>
          <p:cNvGrpSpPr/>
          <p:nvPr/>
        </p:nvGrpSpPr>
        <p:grpSpPr>
          <a:xfrm>
            <a:off x="6514469" y="5648965"/>
            <a:ext cx="747973" cy="747973"/>
            <a:chOff x="5335318" y="5820929"/>
            <a:chExt cx="747973" cy="747973"/>
          </a:xfrm>
        </p:grpSpPr>
        <p:sp useBgFill="1">
          <p:nvSpPr>
            <p:cNvPr id="126" name="Oval 6">
              <a:extLst>
                <a:ext uri="{FF2B5EF4-FFF2-40B4-BE49-F238E27FC236}">
                  <a16:creationId xmlns:a16="http://schemas.microsoft.com/office/drawing/2014/main" id="{0DAA2BB4-A25F-4628-9FDB-445119391EE6}"/>
                </a:ext>
              </a:extLst>
            </p:cNvPr>
            <p:cNvSpPr>
              <a:spLocks noChangeArrowheads="1"/>
            </p:cNvSpPr>
            <p:nvPr/>
          </p:nvSpPr>
          <p:spPr bwMode="auto">
            <a:xfrm>
              <a:off x="5335318" y="5820929"/>
              <a:ext cx="747973" cy="747973"/>
            </a:xfrm>
            <a:prstGeom prst="ellipse">
              <a:avLst/>
            </a:prstGeom>
            <a:ln w="15875">
              <a:solidFill>
                <a:srgbClr val="FFFF00"/>
              </a:solid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Open Sans Light"/>
              </a:endParaRPr>
            </a:p>
          </p:txBody>
        </p:sp>
        <p:sp>
          <p:nvSpPr>
            <p:cNvPr id="127" name="Freeform 18">
              <a:extLst>
                <a:ext uri="{FF2B5EF4-FFF2-40B4-BE49-F238E27FC236}">
                  <a16:creationId xmlns:a16="http://schemas.microsoft.com/office/drawing/2014/main" id="{F4B59DF1-5806-45EF-8E45-18BB56EA7D81}"/>
                </a:ext>
              </a:extLst>
            </p:cNvPr>
            <p:cNvSpPr>
              <a:spLocks noEditPoints="1"/>
            </p:cNvSpPr>
            <p:nvPr/>
          </p:nvSpPr>
          <p:spPr bwMode="auto">
            <a:xfrm>
              <a:off x="5445024" y="5936804"/>
              <a:ext cx="528261" cy="452478"/>
            </a:xfrm>
            <a:custGeom>
              <a:avLst/>
              <a:gdLst>
                <a:gd name="T0" fmla="*/ 699 w 750"/>
                <a:gd name="T1" fmla="*/ 563 h 643"/>
                <a:gd name="T2" fmla="*/ 675 w 750"/>
                <a:gd name="T3" fmla="*/ 595 h 643"/>
                <a:gd name="T4" fmla="*/ 669 w 750"/>
                <a:gd name="T5" fmla="*/ 584 h 643"/>
                <a:gd name="T6" fmla="*/ 633 w 750"/>
                <a:gd name="T7" fmla="*/ 532 h 643"/>
                <a:gd name="T8" fmla="*/ 640 w 750"/>
                <a:gd name="T9" fmla="*/ 520 h 643"/>
                <a:gd name="T10" fmla="*/ 736 w 750"/>
                <a:gd name="T11" fmla="*/ 382 h 643"/>
                <a:gd name="T12" fmla="*/ 670 w 750"/>
                <a:gd name="T13" fmla="*/ 375 h 643"/>
                <a:gd name="T14" fmla="*/ 736 w 750"/>
                <a:gd name="T15" fmla="*/ 368 h 643"/>
                <a:gd name="T16" fmla="*/ 640 w 750"/>
                <a:gd name="T17" fmla="*/ 230 h 643"/>
                <a:gd name="T18" fmla="*/ 631 w 750"/>
                <a:gd name="T19" fmla="*/ 228 h 643"/>
                <a:gd name="T20" fmla="*/ 684 w 750"/>
                <a:gd name="T21" fmla="*/ 189 h 643"/>
                <a:gd name="T22" fmla="*/ 532 w 750"/>
                <a:gd name="T23" fmla="*/ 117 h 643"/>
                <a:gd name="T24" fmla="*/ 523 w 750"/>
                <a:gd name="T25" fmla="*/ 119 h 643"/>
                <a:gd name="T26" fmla="*/ 549 w 750"/>
                <a:gd name="T27" fmla="*/ 59 h 643"/>
                <a:gd name="T28" fmla="*/ 382 w 750"/>
                <a:gd name="T29" fmla="*/ 73 h 643"/>
                <a:gd name="T30" fmla="*/ 368 w 750"/>
                <a:gd name="T31" fmla="*/ 73 h 643"/>
                <a:gd name="T32" fmla="*/ 201 w 750"/>
                <a:gd name="T33" fmla="*/ 59 h 643"/>
                <a:gd name="T34" fmla="*/ 227 w 750"/>
                <a:gd name="T35" fmla="*/ 119 h 643"/>
                <a:gd name="T36" fmla="*/ 218 w 750"/>
                <a:gd name="T37" fmla="*/ 117 h 643"/>
                <a:gd name="T38" fmla="*/ 66 w 750"/>
                <a:gd name="T39" fmla="*/ 189 h 643"/>
                <a:gd name="T40" fmla="*/ 119 w 750"/>
                <a:gd name="T41" fmla="*/ 228 h 643"/>
                <a:gd name="T42" fmla="*/ 110 w 750"/>
                <a:gd name="T43" fmla="*/ 230 h 643"/>
                <a:gd name="T44" fmla="*/ 14 w 750"/>
                <a:gd name="T45" fmla="*/ 368 h 643"/>
                <a:gd name="T46" fmla="*/ 80 w 750"/>
                <a:gd name="T47" fmla="*/ 375 h 643"/>
                <a:gd name="T48" fmla="*/ 14 w 750"/>
                <a:gd name="T49" fmla="*/ 382 h 643"/>
                <a:gd name="T50" fmla="*/ 110 w 750"/>
                <a:gd name="T51" fmla="*/ 520 h 643"/>
                <a:gd name="T52" fmla="*/ 117 w 750"/>
                <a:gd name="T53" fmla="*/ 532 h 643"/>
                <a:gd name="T54" fmla="*/ 81 w 750"/>
                <a:gd name="T55" fmla="*/ 584 h 643"/>
                <a:gd name="T56" fmla="*/ 69 w 750"/>
                <a:gd name="T57" fmla="*/ 592 h 643"/>
                <a:gd name="T58" fmla="*/ 50 w 750"/>
                <a:gd name="T59" fmla="*/ 563 h 643"/>
                <a:gd name="T60" fmla="*/ 0 w 750"/>
                <a:gd name="T61" fmla="*/ 375 h 643"/>
                <a:gd name="T62" fmla="*/ 50 w 750"/>
                <a:gd name="T63" fmla="*/ 188 h 643"/>
                <a:gd name="T64" fmla="*/ 186 w 750"/>
                <a:gd name="T65" fmla="*/ 51 h 643"/>
                <a:gd name="T66" fmla="*/ 189 w 750"/>
                <a:gd name="T67" fmla="*/ 50 h 643"/>
                <a:gd name="T68" fmla="*/ 561 w 750"/>
                <a:gd name="T69" fmla="*/ 50 h 643"/>
                <a:gd name="T70" fmla="*/ 564 w 750"/>
                <a:gd name="T71" fmla="*/ 51 h 643"/>
                <a:gd name="T72" fmla="*/ 700 w 750"/>
                <a:gd name="T73" fmla="*/ 188 h 643"/>
                <a:gd name="T74" fmla="*/ 750 w 750"/>
                <a:gd name="T75" fmla="*/ 375 h 643"/>
                <a:gd name="T76" fmla="*/ 700 w 750"/>
                <a:gd name="T77" fmla="*/ 563 h 643"/>
                <a:gd name="T78" fmla="*/ 533 w 750"/>
                <a:gd name="T79" fmla="*/ 636 h 643"/>
                <a:gd name="T80" fmla="*/ 224 w 750"/>
                <a:gd name="T81" fmla="*/ 643 h 643"/>
                <a:gd name="T82" fmla="*/ 217 w 750"/>
                <a:gd name="T83" fmla="*/ 560 h 643"/>
                <a:gd name="T84" fmla="*/ 526 w 750"/>
                <a:gd name="T85" fmla="*/ 553 h 643"/>
                <a:gd name="T86" fmla="*/ 519 w 750"/>
                <a:gd name="T87" fmla="*/ 567 h 643"/>
                <a:gd name="T88" fmla="*/ 231 w 750"/>
                <a:gd name="T89" fmla="*/ 629 h 643"/>
                <a:gd name="T90" fmla="*/ 519 w 750"/>
                <a:gd name="T91" fmla="*/ 567 h 643"/>
                <a:gd name="T92" fmla="*/ 577 w 750"/>
                <a:gd name="T93" fmla="*/ 267 h 643"/>
                <a:gd name="T94" fmla="*/ 449 w 750"/>
                <a:gd name="T95" fmla="*/ 375 h 643"/>
                <a:gd name="T96" fmla="*/ 301 w 750"/>
                <a:gd name="T97" fmla="*/ 375 h 643"/>
                <a:gd name="T98" fmla="*/ 435 w 750"/>
                <a:gd name="T99" fmla="*/ 332 h 643"/>
                <a:gd name="T100" fmla="*/ 579 w 750"/>
                <a:gd name="T101" fmla="*/ 257 h 643"/>
                <a:gd name="T102" fmla="*/ 375 w 750"/>
                <a:gd name="T103" fmla="*/ 315 h 643"/>
                <a:gd name="T104" fmla="*/ 375 w 750"/>
                <a:gd name="T105" fmla="*/ 43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643">
                  <a:moveTo>
                    <a:pt x="700" y="563"/>
                  </a:moveTo>
                  <a:cubicBezTo>
                    <a:pt x="699" y="563"/>
                    <a:pt x="699" y="563"/>
                    <a:pt x="699" y="563"/>
                  </a:cubicBezTo>
                  <a:cubicBezTo>
                    <a:pt x="693" y="573"/>
                    <a:pt x="687" y="583"/>
                    <a:pt x="680" y="592"/>
                  </a:cubicBezTo>
                  <a:cubicBezTo>
                    <a:pt x="679" y="594"/>
                    <a:pt x="677" y="595"/>
                    <a:pt x="675" y="595"/>
                  </a:cubicBezTo>
                  <a:cubicBezTo>
                    <a:pt x="673" y="595"/>
                    <a:pt x="672" y="595"/>
                    <a:pt x="671" y="594"/>
                  </a:cubicBezTo>
                  <a:cubicBezTo>
                    <a:pt x="667" y="592"/>
                    <a:pt x="667" y="587"/>
                    <a:pt x="669" y="584"/>
                  </a:cubicBezTo>
                  <a:cubicBezTo>
                    <a:pt x="674" y="577"/>
                    <a:pt x="679" y="569"/>
                    <a:pt x="684" y="562"/>
                  </a:cubicBezTo>
                  <a:cubicBezTo>
                    <a:pt x="633" y="532"/>
                    <a:pt x="633" y="532"/>
                    <a:pt x="633" y="532"/>
                  </a:cubicBezTo>
                  <a:cubicBezTo>
                    <a:pt x="630" y="530"/>
                    <a:pt x="629" y="526"/>
                    <a:pt x="631" y="523"/>
                  </a:cubicBezTo>
                  <a:cubicBezTo>
                    <a:pt x="633" y="520"/>
                    <a:pt x="637" y="518"/>
                    <a:pt x="640" y="520"/>
                  </a:cubicBezTo>
                  <a:cubicBezTo>
                    <a:pt x="691" y="550"/>
                    <a:pt x="691" y="550"/>
                    <a:pt x="691" y="550"/>
                  </a:cubicBezTo>
                  <a:cubicBezTo>
                    <a:pt x="719" y="498"/>
                    <a:pt x="734" y="441"/>
                    <a:pt x="736" y="382"/>
                  </a:cubicBezTo>
                  <a:cubicBezTo>
                    <a:pt x="677" y="382"/>
                    <a:pt x="677" y="382"/>
                    <a:pt x="677" y="382"/>
                  </a:cubicBezTo>
                  <a:cubicBezTo>
                    <a:pt x="673" y="382"/>
                    <a:pt x="670" y="379"/>
                    <a:pt x="670" y="375"/>
                  </a:cubicBezTo>
                  <a:cubicBezTo>
                    <a:pt x="670" y="371"/>
                    <a:pt x="673" y="368"/>
                    <a:pt x="677" y="368"/>
                  </a:cubicBezTo>
                  <a:cubicBezTo>
                    <a:pt x="736" y="368"/>
                    <a:pt x="736" y="368"/>
                    <a:pt x="736" y="368"/>
                  </a:cubicBezTo>
                  <a:cubicBezTo>
                    <a:pt x="735" y="308"/>
                    <a:pt x="718" y="251"/>
                    <a:pt x="691" y="201"/>
                  </a:cubicBezTo>
                  <a:cubicBezTo>
                    <a:pt x="640" y="230"/>
                    <a:pt x="640" y="230"/>
                    <a:pt x="640" y="230"/>
                  </a:cubicBezTo>
                  <a:cubicBezTo>
                    <a:pt x="639" y="231"/>
                    <a:pt x="638" y="231"/>
                    <a:pt x="637" y="231"/>
                  </a:cubicBezTo>
                  <a:cubicBezTo>
                    <a:pt x="634" y="231"/>
                    <a:pt x="632" y="230"/>
                    <a:pt x="631" y="228"/>
                  </a:cubicBezTo>
                  <a:cubicBezTo>
                    <a:pt x="629" y="224"/>
                    <a:pt x="630" y="220"/>
                    <a:pt x="633" y="218"/>
                  </a:cubicBezTo>
                  <a:cubicBezTo>
                    <a:pt x="684" y="189"/>
                    <a:pt x="684" y="189"/>
                    <a:pt x="684" y="189"/>
                  </a:cubicBezTo>
                  <a:cubicBezTo>
                    <a:pt x="653" y="139"/>
                    <a:pt x="611" y="97"/>
                    <a:pt x="561" y="66"/>
                  </a:cubicBezTo>
                  <a:cubicBezTo>
                    <a:pt x="532" y="117"/>
                    <a:pt x="532" y="117"/>
                    <a:pt x="532" y="117"/>
                  </a:cubicBezTo>
                  <a:cubicBezTo>
                    <a:pt x="531" y="119"/>
                    <a:pt x="528" y="120"/>
                    <a:pt x="526" y="120"/>
                  </a:cubicBezTo>
                  <a:cubicBezTo>
                    <a:pt x="525" y="120"/>
                    <a:pt x="524" y="120"/>
                    <a:pt x="523" y="119"/>
                  </a:cubicBezTo>
                  <a:cubicBezTo>
                    <a:pt x="519" y="118"/>
                    <a:pt x="518" y="113"/>
                    <a:pt x="520" y="110"/>
                  </a:cubicBezTo>
                  <a:cubicBezTo>
                    <a:pt x="549" y="59"/>
                    <a:pt x="549" y="59"/>
                    <a:pt x="549" y="59"/>
                  </a:cubicBezTo>
                  <a:cubicBezTo>
                    <a:pt x="499" y="32"/>
                    <a:pt x="442" y="16"/>
                    <a:pt x="382" y="14"/>
                  </a:cubicBezTo>
                  <a:cubicBezTo>
                    <a:pt x="382" y="73"/>
                    <a:pt x="382" y="73"/>
                    <a:pt x="382" y="73"/>
                  </a:cubicBezTo>
                  <a:cubicBezTo>
                    <a:pt x="382" y="77"/>
                    <a:pt x="379" y="80"/>
                    <a:pt x="375" y="80"/>
                  </a:cubicBezTo>
                  <a:cubicBezTo>
                    <a:pt x="371" y="80"/>
                    <a:pt x="368" y="77"/>
                    <a:pt x="368" y="73"/>
                  </a:cubicBezTo>
                  <a:cubicBezTo>
                    <a:pt x="368" y="14"/>
                    <a:pt x="368" y="14"/>
                    <a:pt x="368" y="14"/>
                  </a:cubicBezTo>
                  <a:cubicBezTo>
                    <a:pt x="307" y="16"/>
                    <a:pt x="250" y="32"/>
                    <a:pt x="201" y="59"/>
                  </a:cubicBezTo>
                  <a:cubicBezTo>
                    <a:pt x="230" y="110"/>
                    <a:pt x="230" y="110"/>
                    <a:pt x="230" y="110"/>
                  </a:cubicBezTo>
                  <a:cubicBezTo>
                    <a:pt x="232" y="113"/>
                    <a:pt x="231" y="118"/>
                    <a:pt x="227" y="119"/>
                  </a:cubicBezTo>
                  <a:cubicBezTo>
                    <a:pt x="226" y="120"/>
                    <a:pt x="225" y="120"/>
                    <a:pt x="224" y="120"/>
                  </a:cubicBezTo>
                  <a:cubicBezTo>
                    <a:pt x="221" y="120"/>
                    <a:pt x="219" y="119"/>
                    <a:pt x="218" y="117"/>
                  </a:cubicBezTo>
                  <a:cubicBezTo>
                    <a:pt x="189" y="66"/>
                    <a:pt x="189" y="66"/>
                    <a:pt x="189" y="66"/>
                  </a:cubicBezTo>
                  <a:cubicBezTo>
                    <a:pt x="139" y="97"/>
                    <a:pt x="96" y="139"/>
                    <a:pt x="66" y="189"/>
                  </a:cubicBezTo>
                  <a:cubicBezTo>
                    <a:pt x="117" y="218"/>
                    <a:pt x="117" y="218"/>
                    <a:pt x="117" y="218"/>
                  </a:cubicBezTo>
                  <a:cubicBezTo>
                    <a:pt x="120" y="220"/>
                    <a:pt x="121" y="224"/>
                    <a:pt x="119" y="228"/>
                  </a:cubicBezTo>
                  <a:cubicBezTo>
                    <a:pt x="118" y="230"/>
                    <a:pt x="116" y="231"/>
                    <a:pt x="113" y="231"/>
                  </a:cubicBezTo>
                  <a:cubicBezTo>
                    <a:pt x="112" y="231"/>
                    <a:pt x="111" y="231"/>
                    <a:pt x="110" y="230"/>
                  </a:cubicBezTo>
                  <a:cubicBezTo>
                    <a:pt x="59" y="201"/>
                    <a:pt x="59" y="201"/>
                    <a:pt x="59" y="201"/>
                  </a:cubicBezTo>
                  <a:cubicBezTo>
                    <a:pt x="32" y="251"/>
                    <a:pt x="15" y="308"/>
                    <a:pt x="14" y="368"/>
                  </a:cubicBezTo>
                  <a:cubicBezTo>
                    <a:pt x="73" y="368"/>
                    <a:pt x="73" y="368"/>
                    <a:pt x="73" y="368"/>
                  </a:cubicBezTo>
                  <a:cubicBezTo>
                    <a:pt x="76" y="368"/>
                    <a:pt x="80" y="371"/>
                    <a:pt x="80" y="375"/>
                  </a:cubicBezTo>
                  <a:cubicBezTo>
                    <a:pt x="80" y="379"/>
                    <a:pt x="76" y="382"/>
                    <a:pt x="73" y="382"/>
                  </a:cubicBezTo>
                  <a:cubicBezTo>
                    <a:pt x="14" y="382"/>
                    <a:pt x="14" y="382"/>
                    <a:pt x="14" y="382"/>
                  </a:cubicBezTo>
                  <a:cubicBezTo>
                    <a:pt x="15" y="441"/>
                    <a:pt x="31" y="498"/>
                    <a:pt x="59" y="550"/>
                  </a:cubicBezTo>
                  <a:cubicBezTo>
                    <a:pt x="110" y="520"/>
                    <a:pt x="110" y="520"/>
                    <a:pt x="110" y="520"/>
                  </a:cubicBezTo>
                  <a:cubicBezTo>
                    <a:pt x="113" y="518"/>
                    <a:pt x="117" y="520"/>
                    <a:pt x="119" y="523"/>
                  </a:cubicBezTo>
                  <a:cubicBezTo>
                    <a:pt x="121" y="526"/>
                    <a:pt x="120" y="530"/>
                    <a:pt x="117" y="532"/>
                  </a:cubicBezTo>
                  <a:cubicBezTo>
                    <a:pt x="66" y="562"/>
                    <a:pt x="66" y="562"/>
                    <a:pt x="66" y="562"/>
                  </a:cubicBezTo>
                  <a:cubicBezTo>
                    <a:pt x="71" y="569"/>
                    <a:pt x="76" y="577"/>
                    <a:pt x="81" y="584"/>
                  </a:cubicBezTo>
                  <a:cubicBezTo>
                    <a:pt x="83" y="587"/>
                    <a:pt x="82" y="592"/>
                    <a:pt x="79" y="594"/>
                  </a:cubicBezTo>
                  <a:cubicBezTo>
                    <a:pt x="76" y="596"/>
                    <a:pt x="72" y="595"/>
                    <a:pt x="69" y="592"/>
                  </a:cubicBezTo>
                  <a:cubicBezTo>
                    <a:pt x="63" y="583"/>
                    <a:pt x="56" y="573"/>
                    <a:pt x="51" y="563"/>
                  </a:cubicBezTo>
                  <a:cubicBezTo>
                    <a:pt x="51" y="563"/>
                    <a:pt x="50" y="563"/>
                    <a:pt x="50" y="563"/>
                  </a:cubicBezTo>
                  <a:cubicBezTo>
                    <a:pt x="50" y="562"/>
                    <a:pt x="50" y="562"/>
                    <a:pt x="50" y="562"/>
                  </a:cubicBezTo>
                  <a:cubicBezTo>
                    <a:pt x="17" y="505"/>
                    <a:pt x="0" y="441"/>
                    <a:pt x="0" y="375"/>
                  </a:cubicBezTo>
                  <a:cubicBezTo>
                    <a:pt x="0" y="307"/>
                    <a:pt x="18" y="244"/>
                    <a:pt x="50" y="189"/>
                  </a:cubicBezTo>
                  <a:cubicBezTo>
                    <a:pt x="50" y="189"/>
                    <a:pt x="50" y="188"/>
                    <a:pt x="50" y="188"/>
                  </a:cubicBezTo>
                  <a:cubicBezTo>
                    <a:pt x="51" y="187"/>
                    <a:pt x="51" y="187"/>
                    <a:pt x="51" y="187"/>
                  </a:cubicBezTo>
                  <a:cubicBezTo>
                    <a:pt x="84" y="131"/>
                    <a:pt x="130" y="84"/>
                    <a:pt x="186" y="51"/>
                  </a:cubicBezTo>
                  <a:cubicBezTo>
                    <a:pt x="187" y="51"/>
                    <a:pt x="187" y="51"/>
                    <a:pt x="187" y="51"/>
                  </a:cubicBezTo>
                  <a:cubicBezTo>
                    <a:pt x="188" y="50"/>
                    <a:pt x="188" y="50"/>
                    <a:pt x="189" y="50"/>
                  </a:cubicBezTo>
                  <a:cubicBezTo>
                    <a:pt x="244" y="18"/>
                    <a:pt x="307" y="0"/>
                    <a:pt x="375" y="0"/>
                  </a:cubicBezTo>
                  <a:cubicBezTo>
                    <a:pt x="443" y="0"/>
                    <a:pt x="506" y="18"/>
                    <a:pt x="561" y="50"/>
                  </a:cubicBezTo>
                  <a:cubicBezTo>
                    <a:pt x="562" y="50"/>
                    <a:pt x="562" y="50"/>
                    <a:pt x="562" y="51"/>
                  </a:cubicBezTo>
                  <a:cubicBezTo>
                    <a:pt x="563" y="51"/>
                    <a:pt x="563" y="51"/>
                    <a:pt x="564" y="51"/>
                  </a:cubicBezTo>
                  <a:cubicBezTo>
                    <a:pt x="619" y="84"/>
                    <a:pt x="666" y="131"/>
                    <a:pt x="699" y="187"/>
                  </a:cubicBezTo>
                  <a:cubicBezTo>
                    <a:pt x="699" y="187"/>
                    <a:pt x="699" y="187"/>
                    <a:pt x="700" y="188"/>
                  </a:cubicBezTo>
                  <a:cubicBezTo>
                    <a:pt x="700" y="188"/>
                    <a:pt x="700" y="189"/>
                    <a:pt x="700" y="189"/>
                  </a:cubicBezTo>
                  <a:cubicBezTo>
                    <a:pt x="732" y="244"/>
                    <a:pt x="750" y="307"/>
                    <a:pt x="750" y="375"/>
                  </a:cubicBezTo>
                  <a:cubicBezTo>
                    <a:pt x="750" y="441"/>
                    <a:pt x="733" y="505"/>
                    <a:pt x="700" y="562"/>
                  </a:cubicBezTo>
                  <a:cubicBezTo>
                    <a:pt x="700" y="562"/>
                    <a:pt x="700" y="562"/>
                    <a:pt x="700" y="563"/>
                  </a:cubicBezTo>
                  <a:close/>
                  <a:moveTo>
                    <a:pt x="533" y="560"/>
                  </a:moveTo>
                  <a:cubicBezTo>
                    <a:pt x="533" y="636"/>
                    <a:pt x="533" y="636"/>
                    <a:pt x="533" y="636"/>
                  </a:cubicBezTo>
                  <a:cubicBezTo>
                    <a:pt x="533" y="640"/>
                    <a:pt x="530" y="643"/>
                    <a:pt x="526" y="643"/>
                  </a:cubicBezTo>
                  <a:cubicBezTo>
                    <a:pt x="224" y="643"/>
                    <a:pt x="224" y="643"/>
                    <a:pt x="224" y="643"/>
                  </a:cubicBezTo>
                  <a:cubicBezTo>
                    <a:pt x="220" y="643"/>
                    <a:pt x="217" y="640"/>
                    <a:pt x="217" y="636"/>
                  </a:cubicBezTo>
                  <a:cubicBezTo>
                    <a:pt x="217" y="560"/>
                    <a:pt x="217" y="560"/>
                    <a:pt x="217" y="560"/>
                  </a:cubicBezTo>
                  <a:cubicBezTo>
                    <a:pt x="217" y="556"/>
                    <a:pt x="220" y="553"/>
                    <a:pt x="224" y="553"/>
                  </a:cubicBezTo>
                  <a:cubicBezTo>
                    <a:pt x="526" y="553"/>
                    <a:pt x="526" y="553"/>
                    <a:pt x="526" y="553"/>
                  </a:cubicBezTo>
                  <a:cubicBezTo>
                    <a:pt x="530" y="553"/>
                    <a:pt x="533" y="556"/>
                    <a:pt x="533" y="560"/>
                  </a:cubicBezTo>
                  <a:close/>
                  <a:moveTo>
                    <a:pt x="519" y="567"/>
                  </a:moveTo>
                  <a:cubicBezTo>
                    <a:pt x="231" y="567"/>
                    <a:pt x="231" y="567"/>
                    <a:pt x="231" y="567"/>
                  </a:cubicBezTo>
                  <a:cubicBezTo>
                    <a:pt x="231" y="629"/>
                    <a:pt x="231" y="629"/>
                    <a:pt x="231" y="629"/>
                  </a:cubicBezTo>
                  <a:cubicBezTo>
                    <a:pt x="519" y="629"/>
                    <a:pt x="519" y="629"/>
                    <a:pt x="519" y="629"/>
                  </a:cubicBezTo>
                  <a:lnTo>
                    <a:pt x="519" y="567"/>
                  </a:lnTo>
                  <a:close/>
                  <a:moveTo>
                    <a:pt x="579" y="257"/>
                  </a:moveTo>
                  <a:cubicBezTo>
                    <a:pt x="581" y="261"/>
                    <a:pt x="580" y="265"/>
                    <a:pt x="577" y="267"/>
                  </a:cubicBezTo>
                  <a:cubicBezTo>
                    <a:pt x="442" y="344"/>
                    <a:pt x="442" y="344"/>
                    <a:pt x="442" y="344"/>
                  </a:cubicBezTo>
                  <a:cubicBezTo>
                    <a:pt x="447" y="354"/>
                    <a:pt x="449" y="364"/>
                    <a:pt x="449" y="375"/>
                  </a:cubicBezTo>
                  <a:cubicBezTo>
                    <a:pt x="449" y="416"/>
                    <a:pt x="416" y="449"/>
                    <a:pt x="375" y="449"/>
                  </a:cubicBezTo>
                  <a:cubicBezTo>
                    <a:pt x="334" y="449"/>
                    <a:pt x="301" y="416"/>
                    <a:pt x="301" y="375"/>
                  </a:cubicBezTo>
                  <a:cubicBezTo>
                    <a:pt x="301" y="334"/>
                    <a:pt x="334" y="301"/>
                    <a:pt x="375" y="301"/>
                  </a:cubicBezTo>
                  <a:cubicBezTo>
                    <a:pt x="400" y="301"/>
                    <a:pt x="422" y="313"/>
                    <a:pt x="435" y="332"/>
                  </a:cubicBezTo>
                  <a:cubicBezTo>
                    <a:pt x="570" y="255"/>
                    <a:pt x="570" y="255"/>
                    <a:pt x="570" y="255"/>
                  </a:cubicBezTo>
                  <a:cubicBezTo>
                    <a:pt x="573" y="253"/>
                    <a:pt x="577" y="254"/>
                    <a:pt x="579" y="257"/>
                  </a:cubicBezTo>
                  <a:close/>
                  <a:moveTo>
                    <a:pt x="435" y="375"/>
                  </a:moveTo>
                  <a:cubicBezTo>
                    <a:pt x="435" y="342"/>
                    <a:pt x="408" y="315"/>
                    <a:pt x="375" y="315"/>
                  </a:cubicBezTo>
                  <a:cubicBezTo>
                    <a:pt x="342" y="315"/>
                    <a:pt x="315" y="342"/>
                    <a:pt x="315" y="375"/>
                  </a:cubicBezTo>
                  <a:cubicBezTo>
                    <a:pt x="315" y="408"/>
                    <a:pt x="342" y="435"/>
                    <a:pt x="375" y="435"/>
                  </a:cubicBezTo>
                  <a:cubicBezTo>
                    <a:pt x="408" y="435"/>
                    <a:pt x="435" y="408"/>
                    <a:pt x="435" y="3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Open Sans Light"/>
              </a:endParaRPr>
            </a:p>
          </p:txBody>
        </p:sp>
      </p:grpSp>
      <p:sp>
        <p:nvSpPr>
          <p:cNvPr id="136" name="TextBox 135">
            <a:extLst>
              <a:ext uri="{FF2B5EF4-FFF2-40B4-BE49-F238E27FC236}">
                <a16:creationId xmlns:a16="http://schemas.microsoft.com/office/drawing/2014/main" id="{EADD9FD6-1C6E-4255-8936-7612F7BB8408}"/>
              </a:ext>
            </a:extLst>
          </p:cNvPr>
          <p:cNvSpPr txBox="1"/>
          <p:nvPr/>
        </p:nvSpPr>
        <p:spPr>
          <a:xfrm>
            <a:off x="2356861" y="5086671"/>
            <a:ext cx="1586204" cy="707886"/>
          </a:xfrm>
          <a:prstGeom prst="rect">
            <a:avLst/>
          </a:prstGeom>
          <a:noFill/>
        </p:spPr>
        <p:txBody>
          <a:bodyPr wrap="square" rtlCol="0">
            <a:spAutoFit/>
            <a:scene3d>
              <a:camera prst="orthographicFront"/>
              <a:lightRig rig="threePt" dir="t"/>
            </a:scene3d>
            <a:sp3d prstMaterial="dkEdge"/>
          </a:bodyPr>
          <a:lstStyle/>
          <a:p>
            <a:r>
              <a:rPr lang="en-GB" sz="4000" b="1" spc="600" dirty="0">
                <a:solidFill>
                  <a:srgbClr val="FFC000"/>
                </a:solidFill>
                <a:effectLst>
                  <a:glow rad="63500">
                    <a:schemeClr val="tx1">
                      <a:alpha val="40000"/>
                    </a:schemeClr>
                  </a:glow>
                </a:effectLst>
                <a:latin typeface="Ubuntu Medium" panose="020B0604030602030204" pitchFamily="34" charset="0"/>
              </a:rPr>
              <a:t>RISK</a:t>
            </a:r>
          </a:p>
        </p:txBody>
      </p:sp>
      <p:pic>
        <p:nvPicPr>
          <p:cNvPr id="139" name="Picture 138">
            <a:extLst>
              <a:ext uri="{FF2B5EF4-FFF2-40B4-BE49-F238E27FC236}">
                <a16:creationId xmlns:a16="http://schemas.microsoft.com/office/drawing/2014/main" id="{DD5DA17B-3A1F-4031-8AA6-C275AABE4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44" y="5648965"/>
            <a:ext cx="1013637" cy="1013637"/>
          </a:xfrm>
          <a:prstGeom prst="rect">
            <a:avLst/>
          </a:prstGeom>
        </p:spPr>
      </p:pic>
    </p:spTree>
    <p:extLst>
      <p:ext uri="{BB962C8B-B14F-4D97-AF65-F5344CB8AC3E}">
        <p14:creationId xmlns:p14="http://schemas.microsoft.com/office/powerpoint/2010/main" val="286465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1111">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1111">
                                          <p:cBhvr additive="base">
                                            <p:cTn id="7" dur="900" fill="hold"/>
                                            <p:tgtEl>
                                              <p:spTgt spid="15"/>
                                            </p:tgtEl>
                                            <p:attrNameLst>
                                              <p:attrName>ppt_x</p:attrName>
                                            </p:attrNameLst>
                                          </p:cBhvr>
                                          <p:tavLst>
                                            <p:tav tm="0">
                                              <p:val>
                                                <p:strVal val="#ppt_x"/>
                                              </p:val>
                                            </p:tav>
                                            <p:tav tm="100000">
                                              <p:val>
                                                <p:strVal val="#ppt_x"/>
                                              </p:val>
                                            </p:tav>
                                          </p:tavLst>
                                        </p:anim>
                                        <p:anim calcmode="lin" valueType="num" p14:bounceEnd="61111">
                                          <p:cBhvr additive="base">
                                            <p:cTn id="8" dur="90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200"/>
                                            <p:tgtEl>
                                              <p:spTgt spid="47"/>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200"/>
                                            <p:tgtEl>
                                              <p:spTgt spid="50"/>
                                            </p:tgtEl>
                                          </p:cBhvr>
                                        </p:animEffect>
                                      </p:childTnLst>
                                    </p:cTn>
                                  </p:par>
                                  <p:par>
                                    <p:cTn id="15" presetID="10" presetClass="entr" presetSubtype="0" fill="hold" nodeType="withEffect">
                                      <p:stCondLst>
                                        <p:cond delay="8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200"/>
                                            <p:tgtEl>
                                              <p:spTgt spid="46"/>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200"/>
                                            <p:tgtEl>
                                              <p:spTgt spid="49"/>
                                            </p:tgtEl>
                                          </p:cBhvr>
                                        </p:animEffect>
                                      </p:childTnLst>
                                    </p:cTn>
                                  </p:par>
                                  <p:par>
                                    <p:cTn id="21" presetID="10" presetClass="entr" presetSubtype="0" fill="hold" nodeType="withEffect">
                                      <p:stCondLst>
                                        <p:cond delay="10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200"/>
                                            <p:tgtEl>
                                              <p:spTgt spid="31"/>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200"/>
                                            <p:tgtEl>
                                              <p:spTgt spid="48"/>
                                            </p:tgtEl>
                                          </p:cBhvr>
                                        </p:animEffect>
                                      </p:childTnLst>
                                    </p:cTn>
                                  </p:par>
                                  <p:par>
                                    <p:cTn id="27" presetID="10" presetClass="entr" presetSubtype="0" fill="hold" nodeType="withEffect">
                                      <p:stCondLst>
                                        <p:cond delay="12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
                                            <p:tgtEl>
                                              <p:spTgt spid="32"/>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200"/>
                                            <p:tgtEl>
                                              <p:spTgt spid="33"/>
                                            </p:tgtEl>
                                          </p:cBhvr>
                                        </p:animEffect>
                                      </p:childTnLst>
                                    </p:cTn>
                                  </p:par>
                                  <p:par>
                                    <p:cTn id="33" presetID="10" presetClass="entr" presetSubtype="0" fill="hold" nodeType="withEffect">
                                      <p:stCondLst>
                                        <p:cond delay="80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200"/>
                                            <p:tgtEl>
                                              <p:spTgt spid="56"/>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66"/>
                                            </p:tgtEl>
                                            <p:attrNameLst>
                                              <p:attrName>style.visibility</p:attrName>
                                            </p:attrNameLst>
                                          </p:cBhvr>
                                          <p:to>
                                            <p:strVal val="visible"/>
                                          </p:to>
                                        </p:set>
                                        <p:animEffect transition="in" filter="fade">
                                          <p:cBhvr>
                                            <p:cTn id="38" dur="200"/>
                                            <p:tgtEl>
                                              <p:spTgt spid="66"/>
                                            </p:tgtEl>
                                          </p:cBhvr>
                                        </p:animEffect>
                                      </p:childTnLst>
                                    </p:cTn>
                                  </p:par>
                                  <p:par>
                                    <p:cTn id="39" presetID="10" presetClass="entr" presetSubtype="0" fill="hold" nodeType="withEffect">
                                      <p:stCondLst>
                                        <p:cond delay="1300"/>
                                      </p:stCondLst>
                                      <p:childTnLst>
                                        <p:set>
                                          <p:cBhvr>
                                            <p:cTn id="40" dur="1" fill="hold">
                                              <p:stCondLst>
                                                <p:cond delay="0"/>
                                              </p:stCondLst>
                                            </p:cTn>
                                            <p:tgtEl>
                                              <p:spTgt spid="111"/>
                                            </p:tgtEl>
                                            <p:attrNameLst>
                                              <p:attrName>style.visibility</p:attrName>
                                            </p:attrNameLst>
                                          </p:cBhvr>
                                          <p:to>
                                            <p:strVal val="visible"/>
                                          </p:to>
                                        </p:set>
                                        <p:animEffect transition="in" filter="fade">
                                          <p:cBhvr>
                                            <p:cTn id="41" dur="300"/>
                                            <p:tgtEl>
                                              <p:spTgt spid="111"/>
                                            </p:tgtEl>
                                          </p:cBhvr>
                                        </p:animEffect>
                                      </p:childTnLst>
                                    </p:cTn>
                                  </p:par>
                                  <p:par>
                                    <p:cTn id="42" presetID="10" presetClass="entr" presetSubtype="0" fill="hold" nodeType="withEffect">
                                      <p:stCondLst>
                                        <p:cond delay="130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300"/>
                                            <p:tgtEl>
                                              <p:spTgt spid="114"/>
                                            </p:tgtEl>
                                          </p:cBhvr>
                                        </p:animEffect>
                                      </p:childTnLst>
                                    </p:cTn>
                                  </p:par>
                                  <p:par>
                                    <p:cTn id="45" presetID="10" presetClass="entr" presetSubtype="0" fill="hold" nodeType="withEffect">
                                      <p:stCondLst>
                                        <p:cond delay="130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300"/>
                                            <p:tgtEl>
                                              <p:spTgt spid="119"/>
                                            </p:tgtEl>
                                          </p:cBhvr>
                                        </p:animEffect>
                                      </p:childTnLst>
                                    </p:cTn>
                                  </p:par>
                                  <p:par>
                                    <p:cTn id="48" presetID="10" presetClass="entr" presetSubtype="0" fill="hold" nodeType="withEffect">
                                      <p:stCondLst>
                                        <p:cond delay="1300"/>
                                      </p:stCondLst>
                                      <p:childTnLst>
                                        <p:set>
                                          <p:cBhvr>
                                            <p:cTn id="49" dur="1" fill="hold">
                                              <p:stCondLst>
                                                <p:cond delay="0"/>
                                              </p:stCondLst>
                                            </p:cTn>
                                            <p:tgtEl>
                                              <p:spTgt spid="122"/>
                                            </p:tgtEl>
                                            <p:attrNameLst>
                                              <p:attrName>style.visibility</p:attrName>
                                            </p:attrNameLst>
                                          </p:cBhvr>
                                          <p:to>
                                            <p:strVal val="visible"/>
                                          </p:to>
                                        </p:set>
                                        <p:animEffect transition="in" filter="fade">
                                          <p:cBhvr>
                                            <p:cTn id="50" dur="300"/>
                                            <p:tgtEl>
                                              <p:spTgt spid="122"/>
                                            </p:tgtEl>
                                          </p:cBhvr>
                                        </p:animEffect>
                                      </p:childTnLst>
                                    </p:cTn>
                                  </p:par>
                                  <p:par>
                                    <p:cTn id="51" presetID="10" presetClass="entr" presetSubtype="0" fill="hold" nodeType="withEffect">
                                      <p:stCondLst>
                                        <p:cond delay="130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3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8" grpId="0"/>
          <p:bldP spid="49" grpId="0"/>
          <p:bldP spid="50" grpId="0"/>
          <p:bldP spid="6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900" fill="hold"/>
                                            <p:tgtEl>
                                              <p:spTgt spid="15"/>
                                            </p:tgtEl>
                                            <p:attrNameLst>
                                              <p:attrName>ppt_x</p:attrName>
                                            </p:attrNameLst>
                                          </p:cBhvr>
                                          <p:tavLst>
                                            <p:tav tm="0">
                                              <p:val>
                                                <p:strVal val="#ppt_x"/>
                                              </p:val>
                                            </p:tav>
                                            <p:tav tm="100000">
                                              <p:val>
                                                <p:strVal val="#ppt_x"/>
                                              </p:val>
                                            </p:tav>
                                          </p:tavLst>
                                        </p:anim>
                                        <p:anim calcmode="lin" valueType="num">
                                          <p:cBhvr additive="base">
                                            <p:cTn id="8" dur="900" fill="hold"/>
                                            <p:tgtEl>
                                              <p:spTgt spid="15"/>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200"/>
                                            <p:tgtEl>
                                              <p:spTgt spid="47"/>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200"/>
                                            <p:tgtEl>
                                              <p:spTgt spid="50"/>
                                            </p:tgtEl>
                                          </p:cBhvr>
                                        </p:animEffect>
                                      </p:childTnLst>
                                    </p:cTn>
                                  </p:par>
                                  <p:par>
                                    <p:cTn id="15" presetID="10" presetClass="entr" presetSubtype="0" fill="hold" nodeType="withEffect">
                                      <p:stCondLst>
                                        <p:cond delay="8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200"/>
                                            <p:tgtEl>
                                              <p:spTgt spid="46"/>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200"/>
                                            <p:tgtEl>
                                              <p:spTgt spid="49"/>
                                            </p:tgtEl>
                                          </p:cBhvr>
                                        </p:animEffect>
                                      </p:childTnLst>
                                    </p:cTn>
                                  </p:par>
                                  <p:par>
                                    <p:cTn id="21" presetID="10" presetClass="entr" presetSubtype="0" fill="hold" nodeType="withEffect">
                                      <p:stCondLst>
                                        <p:cond delay="10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200"/>
                                            <p:tgtEl>
                                              <p:spTgt spid="31"/>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200"/>
                                            <p:tgtEl>
                                              <p:spTgt spid="48"/>
                                            </p:tgtEl>
                                          </p:cBhvr>
                                        </p:animEffect>
                                      </p:childTnLst>
                                    </p:cTn>
                                  </p:par>
                                  <p:par>
                                    <p:cTn id="27" presetID="10" presetClass="entr" presetSubtype="0" fill="hold" nodeType="withEffect">
                                      <p:stCondLst>
                                        <p:cond delay="12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200"/>
                                            <p:tgtEl>
                                              <p:spTgt spid="32"/>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200"/>
                                            <p:tgtEl>
                                              <p:spTgt spid="33"/>
                                            </p:tgtEl>
                                          </p:cBhvr>
                                        </p:animEffect>
                                      </p:childTnLst>
                                    </p:cTn>
                                  </p:par>
                                  <p:par>
                                    <p:cTn id="33" presetID="10" presetClass="entr" presetSubtype="0" fill="hold" nodeType="withEffect">
                                      <p:stCondLst>
                                        <p:cond delay="80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200"/>
                                            <p:tgtEl>
                                              <p:spTgt spid="56"/>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66"/>
                                            </p:tgtEl>
                                            <p:attrNameLst>
                                              <p:attrName>style.visibility</p:attrName>
                                            </p:attrNameLst>
                                          </p:cBhvr>
                                          <p:to>
                                            <p:strVal val="visible"/>
                                          </p:to>
                                        </p:set>
                                        <p:animEffect transition="in" filter="fade">
                                          <p:cBhvr>
                                            <p:cTn id="38" dur="200"/>
                                            <p:tgtEl>
                                              <p:spTgt spid="66"/>
                                            </p:tgtEl>
                                          </p:cBhvr>
                                        </p:animEffect>
                                      </p:childTnLst>
                                    </p:cTn>
                                  </p:par>
                                  <p:par>
                                    <p:cTn id="39" presetID="10" presetClass="entr" presetSubtype="0" fill="hold" nodeType="withEffect">
                                      <p:stCondLst>
                                        <p:cond delay="1300"/>
                                      </p:stCondLst>
                                      <p:childTnLst>
                                        <p:set>
                                          <p:cBhvr>
                                            <p:cTn id="40" dur="1" fill="hold">
                                              <p:stCondLst>
                                                <p:cond delay="0"/>
                                              </p:stCondLst>
                                            </p:cTn>
                                            <p:tgtEl>
                                              <p:spTgt spid="111"/>
                                            </p:tgtEl>
                                            <p:attrNameLst>
                                              <p:attrName>style.visibility</p:attrName>
                                            </p:attrNameLst>
                                          </p:cBhvr>
                                          <p:to>
                                            <p:strVal val="visible"/>
                                          </p:to>
                                        </p:set>
                                        <p:animEffect transition="in" filter="fade">
                                          <p:cBhvr>
                                            <p:cTn id="41" dur="300"/>
                                            <p:tgtEl>
                                              <p:spTgt spid="111"/>
                                            </p:tgtEl>
                                          </p:cBhvr>
                                        </p:animEffect>
                                      </p:childTnLst>
                                    </p:cTn>
                                  </p:par>
                                  <p:par>
                                    <p:cTn id="42" presetID="10" presetClass="entr" presetSubtype="0" fill="hold" nodeType="withEffect">
                                      <p:stCondLst>
                                        <p:cond delay="130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300"/>
                                            <p:tgtEl>
                                              <p:spTgt spid="114"/>
                                            </p:tgtEl>
                                          </p:cBhvr>
                                        </p:animEffect>
                                      </p:childTnLst>
                                    </p:cTn>
                                  </p:par>
                                  <p:par>
                                    <p:cTn id="45" presetID="10" presetClass="entr" presetSubtype="0" fill="hold" nodeType="withEffect">
                                      <p:stCondLst>
                                        <p:cond delay="130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300"/>
                                            <p:tgtEl>
                                              <p:spTgt spid="119"/>
                                            </p:tgtEl>
                                          </p:cBhvr>
                                        </p:animEffect>
                                      </p:childTnLst>
                                    </p:cTn>
                                  </p:par>
                                  <p:par>
                                    <p:cTn id="48" presetID="10" presetClass="entr" presetSubtype="0" fill="hold" nodeType="withEffect">
                                      <p:stCondLst>
                                        <p:cond delay="1300"/>
                                      </p:stCondLst>
                                      <p:childTnLst>
                                        <p:set>
                                          <p:cBhvr>
                                            <p:cTn id="49" dur="1" fill="hold">
                                              <p:stCondLst>
                                                <p:cond delay="0"/>
                                              </p:stCondLst>
                                            </p:cTn>
                                            <p:tgtEl>
                                              <p:spTgt spid="122"/>
                                            </p:tgtEl>
                                            <p:attrNameLst>
                                              <p:attrName>style.visibility</p:attrName>
                                            </p:attrNameLst>
                                          </p:cBhvr>
                                          <p:to>
                                            <p:strVal val="visible"/>
                                          </p:to>
                                        </p:set>
                                        <p:animEffect transition="in" filter="fade">
                                          <p:cBhvr>
                                            <p:cTn id="50" dur="300"/>
                                            <p:tgtEl>
                                              <p:spTgt spid="122"/>
                                            </p:tgtEl>
                                          </p:cBhvr>
                                        </p:animEffect>
                                      </p:childTnLst>
                                    </p:cTn>
                                  </p:par>
                                  <p:par>
                                    <p:cTn id="51" presetID="10" presetClass="entr" presetSubtype="0" fill="hold" nodeType="withEffect">
                                      <p:stCondLst>
                                        <p:cond delay="130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3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8" grpId="0"/>
          <p:bldP spid="49" grpId="0"/>
          <p:bldP spid="50" grpId="0"/>
          <p:bldP spid="6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D4080D-D6FF-4BA8-8E9B-F575DA55E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1"/>
          </a:solidFill>
        </p:spPr>
      </p:pic>
    </p:spTree>
    <p:extLst>
      <p:ext uri="{BB962C8B-B14F-4D97-AF65-F5344CB8AC3E}">
        <p14:creationId xmlns:p14="http://schemas.microsoft.com/office/powerpoint/2010/main" val="26739237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8" name="Picture 137">
            <a:extLst>
              <a:ext uri="{FF2B5EF4-FFF2-40B4-BE49-F238E27FC236}">
                <a16:creationId xmlns:a16="http://schemas.microsoft.com/office/drawing/2014/main" id="{AA3DCA28-219D-4F85-AFFC-FEEA4473E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Right Triangle 16">
            <a:extLst>
              <a:ext uri="{FF2B5EF4-FFF2-40B4-BE49-F238E27FC236}">
                <a16:creationId xmlns:a16="http://schemas.microsoft.com/office/drawing/2014/main" id="{A2D73DBD-273D-4D43-B238-24233971BC1A}"/>
              </a:ext>
            </a:extLst>
          </p:cNvPr>
          <p:cNvSpPr/>
          <p:nvPr/>
        </p:nvSpPr>
        <p:spPr>
          <a:xfrm flipV="1">
            <a:off x="0" y="0"/>
            <a:ext cx="12192000" cy="6858000"/>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 name="Rectangle 138">
            <a:extLst>
              <a:ext uri="{FF2B5EF4-FFF2-40B4-BE49-F238E27FC236}">
                <a16:creationId xmlns:a16="http://schemas.microsoft.com/office/drawing/2014/main" id="{8DFA9FF7-889A-42AB-9F3E-0F65AB0F8A28}"/>
              </a:ext>
            </a:extLst>
          </p:cNvPr>
          <p:cNvSpPr/>
          <p:nvPr/>
        </p:nvSpPr>
        <p:spPr>
          <a:xfrm>
            <a:off x="0" y="1"/>
            <a:ext cx="12192000" cy="6857999"/>
          </a:xfrm>
          <a:prstGeom prst="rect">
            <a:avLst/>
          </a:prstGeom>
          <a:gradFill flip="none" rotWithShape="1">
            <a:gsLst>
              <a:gs pos="36000">
                <a:schemeClr val="tx1"/>
              </a:gs>
              <a:gs pos="100000">
                <a:schemeClr val="tx1">
                  <a:alpha val="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E9E5BAFB-9493-4373-A7B3-C58DD5BDF16A}"/>
              </a:ext>
            </a:extLst>
          </p:cNvPr>
          <p:cNvSpPr txBox="1"/>
          <p:nvPr/>
        </p:nvSpPr>
        <p:spPr>
          <a:xfrm>
            <a:off x="449521" y="369739"/>
            <a:ext cx="11096155" cy="646331"/>
          </a:xfrm>
          <a:prstGeom prst="rect">
            <a:avLst/>
          </a:prstGeom>
          <a:noFill/>
        </p:spPr>
        <p:txBody>
          <a:bodyPr wrap="square" rtlCol="0">
            <a:spAutoFit/>
          </a:bodyPr>
          <a:lstStyle/>
          <a:p>
            <a:r>
              <a:rPr lang="en-GB" sz="3600" b="1" dirty="0">
                <a:solidFill>
                  <a:schemeClr val="bg1">
                    <a:lumMod val="85000"/>
                  </a:schemeClr>
                </a:solidFill>
                <a:latin typeface="Ubuntu" panose="020B0504030602030204" pitchFamily="34" charset="0"/>
              </a:rPr>
              <a:t>Data Driven Performance Engineering</a:t>
            </a:r>
          </a:p>
        </p:txBody>
      </p:sp>
      <p:sp>
        <p:nvSpPr>
          <p:cNvPr id="20" name="TextBox 19">
            <a:extLst>
              <a:ext uri="{FF2B5EF4-FFF2-40B4-BE49-F238E27FC236}">
                <a16:creationId xmlns:a16="http://schemas.microsoft.com/office/drawing/2014/main" id="{A872EF84-E830-4EDD-8FE0-059CF65DA2B2}"/>
              </a:ext>
            </a:extLst>
          </p:cNvPr>
          <p:cNvSpPr txBox="1"/>
          <p:nvPr/>
        </p:nvSpPr>
        <p:spPr>
          <a:xfrm>
            <a:off x="449520" y="1001547"/>
            <a:ext cx="11230290" cy="461665"/>
          </a:xfrm>
          <a:prstGeom prst="rect">
            <a:avLst/>
          </a:prstGeom>
          <a:noFill/>
        </p:spPr>
        <p:txBody>
          <a:bodyPr wrap="square" rtlCol="0">
            <a:spAutoFit/>
          </a:bodyPr>
          <a:lstStyle/>
          <a:p>
            <a:r>
              <a:rPr lang="en-GB" sz="2400" dirty="0">
                <a:solidFill>
                  <a:schemeClr val="bg2">
                    <a:lumMod val="90000"/>
                  </a:schemeClr>
                </a:solidFill>
                <a:latin typeface="Ubuntu" panose="020B0504030602030204" pitchFamily="34" charset="0"/>
              </a:rPr>
              <a:t>Shopping list</a:t>
            </a:r>
          </a:p>
        </p:txBody>
      </p:sp>
      <p:grpSp>
        <p:nvGrpSpPr>
          <p:cNvPr id="6" name="Group 5">
            <a:extLst>
              <a:ext uri="{FF2B5EF4-FFF2-40B4-BE49-F238E27FC236}">
                <a16:creationId xmlns:a16="http://schemas.microsoft.com/office/drawing/2014/main" id="{93F4C97C-008A-43D4-87CA-D4980233E6D6}"/>
              </a:ext>
            </a:extLst>
          </p:cNvPr>
          <p:cNvGrpSpPr/>
          <p:nvPr/>
        </p:nvGrpSpPr>
        <p:grpSpPr>
          <a:xfrm>
            <a:off x="449518" y="1856428"/>
            <a:ext cx="8659822" cy="707886"/>
            <a:chOff x="449518" y="1856428"/>
            <a:chExt cx="8659822" cy="707886"/>
          </a:xfrm>
        </p:grpSpPr>
        <p:sp>
          <p:nvSpPr>
            <p:cNvPr id="84" name="TextBox 83">
              <a:extLst>
                <a:ext uri="{FF2B5EF4-FFF2-40B4-BE49-F238E27FC236}">
                  <a16:creationId xmlns:a16="http://schemas.microsoft.com/office/drawing/2014/main" id="{E49C01B0-6A9A-4E74-A755-D0E7967ED252}"/>
                </a:ext>
              </a:extLst>
            </p:cNvPr>
            <p:cNvSpPr txBox="1"/>
            <p:nvPr/>
          </p:nvSpPr>
          <p:spPr>
            <a:xfrm>
              <a:off x="1513818" y="1856428"/>
              <a:ext cx="7595522" cy="707886"/>
            </a:xfrm>
            <a:prstGeom prst="rect">
              <a:avLst/>
            </a:prstGeom>
            <a:noFill/>
          </p:spPr>
          <p:txBody>
            <a:bodyPr wrap="square" rtlCol="0">
              <a:spAutoFit/>
            </a:bodyPr>
            <a:lstStyle/>
            <a:p>
              <a:r>
                <a:rPr lang="en-GB" sz="2000" dirty="0">
                  <a:solidFill>
                    <a:schemeClr val="bg1"/>
                  </a:solidFill>
                  <a:latin typeface="Ubuntu" panose="020B0504030602030204" pitchFamily="34" charset="0"/>
                </a:rPr>
                <a:t>Test Data </a:t>
              </a:r>
              <a:br>
                <a:rPr lang="en-GB" sz="2000" dirty="0">
                  <a:solidFill>
                    <a:schemeClr val="bg1"/>
                  </a:solidFill>
                  <a:latin typeface="Ubuntu" panose="020B0504030602030204" pitchFamily="34" charset="0"/>
                </a:rPr>
              </a:br>
              <a:r>
                <a:rPr lang="en-GB" sz="2000" dirty="0">
                  <a:solidFill>
                    <a:schemeClr val="bg2">
                      <a:lumMod val="90000"/>
                    </a:schemeClr>
                  </a:solidFill>
                  <a:latin typeface="Ubuntu" panose="020B0504030602030204" pitchFamily="34" charset="0"/>
                </a:rPr>
                <a:t>Quality | Consistency | Availability | Diversity | Traceability </a:t>
              </a:r>
            </a:p>
          </p:txBody>
        </p:sp>
        <p:pic>
          <p:nvPicPr>
            <p:cNvPr id="5" name="Picture 4">
              <a:extLst>
                <a:ext uri="{FF2B5EF4-FFF2-40B4-BE49-F238E27FC236}">
                  <a16:creationId xmlns:a16="http://schemas.microsoft.com/office/drawing/2014/main" id="{367C566C-0A1D-46AD-AD2E-AF9DEDACD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18" y="1903310"/>
              <a:ext cx="614781" cy="614781"/>
            </a:xfrm>
            <a:prstGeom prst="rect">
              <a:avLst/>
            </a:prstGeom>
          </p:spPr>
        </p:pic>
      </p:grpSp>
      <p:grpSp>
        <p:nvGrpSpPr>
          <p:cNvPr id="7" name="Group 6">
            <a:extLst>
              <a:ext uri="{FF2B5EF4-FFF2-40B4-BE49-F238E27FC236}">
                <a16:creationId xmlns:a16="http://schemas.microsoft.com/office/drawing/2014/main" id="{40387E98-B2B5-4A41-9025-9183EBB9F6D6}"/>
              </a:ext>
            </a:extLst>
          </p:cNvPr>
          <p:cNvGrpSpPr/>
          <p:nvPr/>
        </p:nvGrpSpPr>
        <p:grpSpPr>
          <a:xfrm>
            <a:off x="449514" y="2695003"/>
            <a:ext cx="11580296" cy="707886"/>
            <a:chOff x="449514" y="2695003"/>
            <a:chExt cx="11580296" cy="707886"/>
          </a:xfrm>
        </p:grpSpPr>
        <p:sp>
          <p:nvSpPr>
            <p:cNvPr id="10" name="TextBox 9">
              <a:extLst>
                <a:ext uri="{FF2B5EF4-FFF2-40B4-BE49-F238E27FC236}">
                  <a16:creationId xmlns:a16="http://schemas.microsoft.com/office/drawing/2014/main" id="{E1E6C94F-766E-4E28-A190-E08B739611F2}"/>
                </a:ext>
              </a:extLst>
            </p:cNvPr>
            <p:cNvSpPr txBox="1"/>
            <p:nvPr/>
          </p:nvSpPr>
          <p:spPr>
            <a:xfrm>
              <a:off x="1513816" y="2695003"/>
              <a:ext cx="10515994" cy="707886"/>
            </a:xfrm>
            <a:prstGeom prst="rect">
              <a:avLst/>
            </a:prstGeom>
            <a:noFill/>
          </p:spPr>
          <p:txBody>
            <a:bodyPr wrap="square" rtlCol="0">
              <a:spAutoFit/>
            </a:bodyPr>
            <a:lstStyle/>
            <a:p>
              <a:r>
                <a:rPr lang="en-GB" sz="2000" dirty="0">
                  <a:solidFill>
                    <a:schemeClr val="bg1"/>
                  </a:solidFill>
                  <a:latin typeface="Ubuntu" panose="020B0504030602030204" pitchFamily="34" charset="0"/>
                </a:rPr>
                <a:t>Test Environment Readiness &amp; Configuration </a:t>
              </a:r>
              <a:br>
                <a:rPr lang="en-GB" sz="2000" dirty="0">
                  <a:solidFill>
                    <a:schemeClr val="bg1"/>
                  </a:solidFill>
                  <a:latin typeface="Ubuntu" panose="020B0504030602030204" pitchFamily="34" charset="0"/>
                </a:rPr>
              </a:br>
              <a:r>
                <a:rPr lang="en-GB" sz="2000" dirty="0">
                  <a:solidFill>
                    <a:schemeClr val="bg2">
                      <a:lumMod val="90000"/>
                    </a:schemeClr>
                  </a:solidFill>
                  <a:latin typeface="Ubuntu" panose="020B0504030602030204" pitchFamily="34" charset="0"/>
                </a:rPr>
                <a:t>Versioning | Operational State Machines | Traceability | Resource Contention </a:t>
              </a:r>
            </a:p>
          </p:txBody>
        </p:sp>
        <p:pic>
          <p:nvPicPr>
            <p:cNvPr id="16" name="Picture 15">
              <a:extLst>
                <a:ext uri="{FF2B5EF4-FFF2-40B4-BE49-F238E27FC236}">
                  <a16:creationId xmlns:a16="http://schemas.microsoft.com/office/drawing/2014/main" id="{E0BBDB90-1680-41CD-B694-B99991D1D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14" y="2741555"/>
              <a:ext cx="614781" cy="614781"/>
            </a:xfrm>
            <a:prstGeom prst="rect">
              <a:avLst/>
            </a:prstGeom>
          </p:spPr>
        </p:pic>
      </p:grpSp>
      <p:grpSp>
        <p:nvGrpSpPr>
          <p:cNvPr id="9" name="Group 8">
            <a:extLst>
              <a:ext uri="{FF2B5EF4-FFF2-40B4-BE49-F238E27FC236}">
                <a16:creationId xmlns:a16="http://schemas.microsoft.com/office/drawing/2014/main" id="{EEC56E62-8786-4B8F-9FDC-160CB0392687}"/>
              </a:ext>
            </a:extLst>
          </p:cNvPr>
          <p:cNvGrpSpPr/>
          <p:nvPr/>
        </p:nvGrpSpPr>
        <p:grpSpPr>
          <a:xfrm>
            <a:off x="449514" y="3574970"/>
            <a:ext cx="9800725" cy="707886"/>
            <a:chOff x="449514" y="3574970"/>
            <a:chExt cx="9800725" cy="707886"/>
          </a:xfrm>
        </p:grpSpPr>
        <p:sp>
          <p:nvSpPr>
            <p:cNvPr id="11" name="TextBox 10">
              <a:extLst>
                <a:ext uri="{FF2B5EF4-FFF2-40B4-BE49-F238E27FC236}">
                  <a16:creationId xmlns:a16="http://schemas.microsoft.com/office/drawing/2014/main" id="{FCDC5CF2-16B7-4459-A03C-9B0349090535}"/>
                </a:ext>
              </a:extLst>
            </p:cNvPr>
            <p:cNvSpPr txBox="1"/>
            <p:nvPr/>
          </p:nvSpPr>
          <p:spPr>
            <a:xfrm>
              <a:off x="1513813" y="3574970"/>
              <a:ext cx="8736426" cy="707886"/>
            </a:xfrm>
            <a:prstGeom prst="rect">
              <a:avLst/>
            </a:prstGeom>
            <a:noFill/>
          </p:spPr>
          <p:txBody>
            <a:bodyPr wrap="square" rtlCol="0">
              <a:spAutoFit/>
            </a:bodyPr>
            <a:lstStyle/>
            <a:p>
              <a:r>
                <a:rPr lang="en-GB" sz="2000" dirty="0">
                  <a:solidFill>
                    <a:schemeClr val="bg1"/>
                  </a:solidFill>
                  <a:latin typeface="Ubuntu" panose="020B0504030602030204" pitchFamily="34" charset="0"/>
                </a:rPr>
                <a:t>Testware Assets &amp; Meta Data</a:t>
              </a:r>
              <a:br>
                <a:rPr lang="en-GB" sz="2000" dirty="0">
                  <a:solidFill>
                    <a:schemeClr val="bg1"/>
                  </a:solidFill>
                  <a:latin typeface="Ubuntu" panose="020B0504030602030204" pitchFamily="34" charset="0"/>
                </a:rPr>
              </a:br>
              <a:r>
                <a:rPr lang="en-GB" sz="2000" dirty="0">
                  <a:solidFill>
                    <a:schemeClr val="bg2">
                      <a:lumMod val="90000"/>
                    </a:schemeClr>
                  </a:solidFill>
                  <a:latin typeface="Ubuntu" panose="020B0504030602030204" pitchFamily="34" charset="0"/>
                </a:rPr>
                <a:t>Versioning | Historical Baselines | Traceability | Resource Contention </a:t>
              </a:r>
            </a:p>
          </p:txBody>
        </p:sp>
        <p:pic>
          <p:nvPicPr>
            <p:cNvPr id="18" name="Picture 17">
              <a:extLst>
                <a:ext uri="{FF2B5EF4-FFF2-40B4-BE49-F238E27FC236}">
                  <a16:creationId xmlns:a16="http://schemas.microsoft.com/office/drawing/2014/main" id="{815E66DB-30D3-47BB-A1FB-D34A2057B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14" y="3574970"/>
              <a:ext cx="614781" cy="614781"/>
            </a:xfrm>
            <a:prstGeom prst="rect">
              <a:avLst/>
            </a:prstGeom>
          </p:spPr>
        </p:pic>
      </p:grpSp>
      <p:grpSp>
        <p:nvGrpSpPr>
          <p:cNvPr id="12" name="Group 11">
            <a:extLst>
              <a:ext uri="{FF2B5EF4-FFF2-40B4-BE49-F238E27FC236}">
                <a16:creationId xmlns:a16="http://schemas.microsoft.com/office/drawing/2014/main" id="{EC0DDABD-F7C1-4DDE-AE60-C533A8FD6C24}"/>
              </a:ext>
            </a:extLst>
          </p:cNvPr>
          <p:cNvGrpSpPr/>
          <p:nvPr/>
        </p:nvGrpSpPr>
        <p:grpSpPr>
          <a:xfrm>
            <a:off x="449514" y="4366992"/>
            <a:ext cx="10858685" cy="707886"/>
            <a:chOff x="449514" y="4366992"/>
            <a:chExt cx="10858685" cy="707886"/>
          </a:xfrm>
        </p:grpSpPr>
        <p:sp>
          <p:nvSpPr>
            <p:cNvPr id="19" name="TextBox 18">
              <a:extLst>
                <a:ext uri="{FF2B5EF4-FFF2-40B4-BE49-F238E27FC236}">
                  <a16:creationId xmlns:a16="http://schemas.microsoft.com/office/drawing/2014/main" id="{9035D44F-9700-42AD-B4EA-5B1264E75CB5}"/>
                </a:ext>
              </a:extLst>
            </p:cNvPr>
            <p:cNvSpPr txBox="1"/>
            <p:nvPr/>
          </p:nvSpPr>
          <p:spPr>
            <a:xfrm>
              <a:off x="1513656" y="4366992"/>
              <a:ext cx="9794543" cy="707886"/>
            </a:xfrm>
            <a:prstGeom prst="rect">
              <a:avLst/>
            </a:prstGeom>
            <a:noFill/>
          </p:spPr>
          <p:txBody>
            <a:bodyPr wrap="square" rtlCol="0">
              <a:spAutoFit/>
            </a:bodyPr>
            <a:lstStyle/>
            <a:p>
              <a:r>
                <a:rPr lang="en-GB" sz="2000" dirty="0">
                  <a:solidFill>
                    <a:schemeClr val="bg1"/>
                  </a:solidFill>
                  <a:latin typeface="Ubuntu" panose="020B0504030602030204" pitchFamily="34" charset="0"/>
                </a:rPr>
                <a:t>Automated Analysis of Machine Data, State Datums &amp; Context Comprehension </a:t>
              </a:r>
              <a:br>
                <a:rPr lang="en-GB" sz="2000" dirty="0">
                  <a:solidFill>
                    <a:schemeClr val="bg1"/>
                  </a:solidFill>
                  <a:latin typeface="Ubuntu" panose="020B0504030602030204" pitchFamily="34" charset="0"/>
                </a:rPr>
              </a:br>
              <a:r>
                <a:rPr lang="en-GB" sz="2000" dirty="0">
                  <a:solidFill>
                    <a:schemeClr val="bg2">
                      <a:lumMod val="90000"/>
                    </a:schemeClr>
                  </a:solidFill>
                  <a:latin typeface="Ubuntu" panose="020B0504030602030204" pitchFamily="34" charset="0"/>
                </a:rPr>
                <a:t>Conditional pipelines | Time series datapoints | Code metrics | Enrichment </a:t>
              </a:r>
            </a:p>
          </p:txBody>
        </p:sp>
        <p:pic>
          <p:nvPicPr>
            <p:cNvPr id="21" name="Picture 20">
              <a:extLst>
                <a:ext uri="{FF2B5EF4-FFF2-40B4-BE49-F238E27FC236}">
                  <a16:creationId xmlns:a16="http://schemas.microsoft.com/office/drawing/2014/main" id="{8D63ABF8-ACF6-4EC6-85F3-6F4048E5B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14" y="4413544"/>
              <a:ext cx="614781" cy="614781"/>
            </a:xfrm>
            <a:prstGeom prst="rect">
              <a:avLst/>
            </a:prstGeom>
          </p:spPr>
        </p:pic>
      </p:grpSp>
      <p:grpSp>
        <p:nvGrpSpPr>
          <p:cNvPr id="24" name="Group 23">
            <a:extLst>
              <a:ext uri="{FF2B5EF4-FFF2-40B4-BE49-F238E27FC236}">
                <a16:creationId xmlns:a16="http://schemas.microsoft.com/office/drawing/2014/main" id="{CDC3337D-8645-4B98-830E-2E89778C170C}"/>
              </a:ext>
            </a:extLst>
          </p:cNvPr>
          <p:cNvGrpSpPr/>
          <p:nvPr/>
        </p:nvGrpSpPr>
        <p:grpSpPr>
          <a:xfrm>
            <a:off x="452683" y="5197237"/>
            <a:ext cx="10858685" cy="707886"/>
            <a:chOff x="449514" y="4366992"/>
            <a:chExt cx="10858685" cy="707886"/>
          </a:xfrm>
        </p:grpSpPr>
        <p:sp>
          <p:nvSpPr>
            <p:cNvPr id="25" name="TextBox 24">
              <a:extLst>
                <a:ext uri="{FF2B5EF4-FFF2-40B4-BE49-F238E27FC236}">
                  <a16:creationId xmlns:a16="http://schemas.microsoft.com/office/drawing/2014/main" id="{7EC2E9D6-6593-4FA3-897B-EDB2DC2761CF}"/>
                </a:ext>
              </a:extLst>
            </p:cNvPr>
            <p:cNvSpPr txBox="1"/>
            <p:nvPr/>
          </p:nvSpPr>
          <p:spPr>
            <a:xfrm>
              <a:off x="1513656" y="4366992"/>
              <a:ext cx="9794543" cy="707886"/>
            </a:xfrm>
            <a:prstGeom prst="rect">
              <a:avLst/>
            </a:prstGeom>
            <a:noFill/>
          </p:spPr>
          <p:txBody>
            <a:bodyPr wrap="square" rtlCol="0">
              <a:spAutoFit/>
            </a:bodyPr>
            <a:lstStyle/>
            <a:p>
              <a:r>
                <a:rPr lang="en-GB" sz="2000" dirty="0">
                  <a:solidFill>
                    <a:schemeClr val="bg1"/>
                  </a:solidFill>
                  <a:latin typeface="Ubuntu" panose="020B0504030602030204" pitchFamily="34" charset="0"/>
                </a:rPr>
                <a:t>Defect Heuristics, Precise Replication &amp; Data Driven Consequences</a:t>
              </a:r>
              <a:br>
                <a:rPr lang="en-GB" sz="2000" dirty="0">
                  <a:solidFill>
                    <a:schemeClr val="bg1"/>
                  </a:solidFill>
                  <a:latin typeface="Ubuntu" panose="020B0504030602030204" pitchFamily="34" charset="0"/>
                </a:rPr>
              </a:br>
              <a:r>
                <a:rPr lang="en-GB" sz="2000" dirty="0">
                  <a:solidFill>
                    <a:schemeClr val="bg2">
                      <a:lumMod val="90000"/>
                    </a:schemeClr>
                  </a:solidFill>
                  <a:latin typeface="Ubuntu" panose="020B0504030602030204" pitchFamily="34" charset="0"/>
                </a:rPr>
                <a:t>Grokking non linear narratives  | Situation modelling | Self prescribing test plans</a:t>
              </a:r>
            </a:p>
          </p:txBody>
        </p:sp>
        <p:pic>
          <p:nvPicPr>
            <p:cNvPr id="26" name="Picture 25">
              <a:extLst>
                <a:ext uri="{FF2B5EF4-FFF2-40B4-BE49-F238E27FC236}">
                  <a16:creationId xmlns:a16="http://schemas.microsoft.com/office/drawing/2014/main" id="{89022BE4-32E7-49C8-8F96-285A78ECA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14" y="4413544"/>
              <a:ext cx="614781" cy="614781"/>
            </a:xfrm>
            <a:prstGeom prst="rect">
              <a:avLst/>
            </a:prstGeom>
          </p:spPr>
        </p:pic>
      </p:grpSp>
    </p:spTree>
    <p:extLst>
      <p:ext uri="{BB962C8B-B14F-4D97-AF65-F5344CB8AC3E}">
        <p14:creationId xmlns:p14="http://schemas.microsoft.com/office/powerpoint/2010/main" val="37280627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2B90BB86-381A-4FFD-98B2-F8AB70176D37}"/>
              </a:ext>
            </a:extLst>
          </p:cNvPr>
          <p:cNvSpPr/>
          <p:nvPr/>
        </p:nvSpPr>
        <p:spPr>
          <a:xfrm>
            <a:off x="9770159" y="553338"/>
            <a:ext cx="1355334" cy="554880"/>
          </a:xfrm>
          <a:prstGeom prst="ellipse">
            <a:avLst/>
          </a:prstGeom>
          <a:solidFill>
            <a:srgbClr val="92D050"/>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50" name="Oval 49">
            <a:extLst>
              <a:ext uri="{FF2B5EF4-FFF2-40B4-BE49-F238E27FC236}">
                <a16:creationId xmlns:a16="http://schemas.microsoft.com/office/drawing/2014/main" id="{645A686F-16A1-488A-8AD7-299186654ACB}"/>
              </a:ext>
            </a:extLst>
          </p:cNvPr>
          <p:cNvSpPr/>
          <p:nvPr/>
        </p:nvSpPr>
        <p:spPr>
          <a:xfrm>
            <a:off x="9701275" y="4038979"/>
            <a:ext cx="1223976" cy="968160"/>
          </a:xfrm>
          <a:prstGeom prst="ellipse">
            <a:avLst/>
          </a:prstGeom>
          <a:solidFill>
            <a:srgbClr val="22658C"/>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51" name="Oval 50">
            <a:extLst>
              <a:ext uri="{FF2B5EF4-FFF2-40B4-BE49-F238E27FC236}">
                <a16:creationId xmlns:a16="http://schemas.microsoft.com/office/drawing/2014/main" id="{01E77ACE-D619-4E0D-BEB9-163E290DE7BB}"/>
              </a:ext>
            </a:extLst>
          </p:cNvPr>
          <p:cNvSpPr/>
          <p:nvPr/>
        </p:nvSpPr>
        <p:spPr>
          <a:xfrm>
            <a:off x="10273961" y="3039005"/>
            <a:ext cx="1799851" cy="1046623"/>
          </a:xfrm>
          <a:prstGeom prst="ellipse">
            <a:avLst/>
          </a:prstGeom>
          <a:solidFill>
            <a:schemeClr val="bg2">
              <a:lumMod val="90000"/>
            </a:schemeClr>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53" name="Oval 52">
            <a:extLst>
              <a:ext uri="{FF2B5EF4-FFF2-40B4-BE49-F238E27FC236}">
                <a16:creationId xmlns:a16="http://schemas.microsoft.com/office/drawing/2014/main" id="{D78BBFDC-4165-4594-B5F4-C68FE34C3DA5}"/>
              </a:ext>
            </a:extLst>
          </p:cNvPr>
          <p:cNvSpPr/>
          <p:nvPr/>
        </p:nvSpPr>
        <p:spPr>
          <a:xfrm>
            <a:off x="9427170" y="1681842"/>
            <a:ext cx="1119098" cy="725128"/>
          </a:xfrm>
          <a:prstGeom prst="ellipse">
            <a:avLst/>
          </a:prstGeom>
          <a:solidFill>
            <a:srgbClr val="8EB240"/>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55" name="Oval 54">
            <a:extLst>
              <a:ext uri="{FF2B5EF4-FFF2-40B4-BE49-F238E27FC236}">
                <a16:creationId xmlns:a16="http://schemas.microsoft.com/office/drawing/2014/main" id="{428C4F1B-10D0-4FB7-AB8D-8C1D0A3A7178}"/>
              </a:ext>
            </a:extLst>
          </p:cNvPr>
          <p:cNvSpPr/>
          <p:nvPr/>
        </p:nvSpPr>
        <p:spPr>
          <a:xfrm>
            <a:off x="5400352" y="1719960"/>
            <a:ext cx="1985502" cy="850412"/>
          </a:xfrm>
          <a:prstGeom prst="ellipse">
            <a:avLst/>
          </a:prstGeom>
          <a:solidFill>
            <a:srgbClr val="8EB240"/>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57" name="Oval 56">
            <a:extLst>
              <a:ext uri="{FF2B5EF4-FFF2-40B4-BE49-F238E27FC236}">
                <a16:creationId xmlns:a16="http://schemas.microsoft.com/office/drawing/2014/main" id="{AEE0C84C-A2FD-4F12-8E95-511427C1F331}"/>
              </a:ext>
            </a:extLst>
          </p:cNvPr>
          <p:cNvSpPr/>
          <p:nvPr/>
        </p:nvSpPr>
        <p:spPr>
          <a:xfrm>
            <a:off x="8706746" y="137511"/>
            <a:ext cx="1398454" cy="1457479"/>
          </a:xfrm>
          <a:prstGeom prst="ellipse">
            <a:avLst/>
          </a:prstGeom>
          <a:solidFill>
            <a:srgbClr val="92D050"/>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58" name="Oval 57">
            <a:extLst>
              <a:ext uri="{FF2B5EF4-FFF2-40B4-BE49-F238E27FC236}">
                <a16:creationId xmlns:a16="http://schemas.microsoft.com/office/drawing/2014/main" id="{3BDBE829-B3C4-4A09-A7E9-50942F1F62D1}"/>
              </a:ext>
            </a:extLst>
          </p:cNvPr>
          <p:cNvSpPr/>
          <p:nvPr/>
        </p:nvSpPr>
        <p:spPr>
          <a:xfrm>
            <a:off x="8001018" y="1968003"/>
            <a:ext cx="1550071" cy="866424"/>
          </a:xfrm>
          <a:prstGeom prst="ellipse">
            <a:avLst/>
          </a:prstGeom>
          <a:solidFill>
            <a:srgbClr val="8EB240"/>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59" name="Oval 58">
            <a:extLst>
              <a:ext uri="{FF2B5EF4-FFF2-40B4-BE49-F238E27FC236}">
                <a16:creationId xmlns:a16="http://schemas.microsoft.com/office/drawing/2014/main" id="{77B2927B-77E8-44EA-A673-6D6E0AAE666B}"/>
              </a:ext>
            </a:extLst>
          </p:cNvPr>
          <p:cNvSpPr/>
          <p:nvPr/>
        </p:nvSpPr>
        <p:spPr>
          <a:xfrm>
            <a:off x="10518562" y="1050289"/>
            <a:ext cx="1555250" cy="1163172"/>
          </a:xfrm>
          <a:prstGeom prst="ellipse">
            <a:avLst/>
          </a:prstGeom>
          <a:solidFill>
            <a:srgbClr val="22658C"/>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60" name="Oval 59">
            <a:extLst>
              <a:ext uri="{FF2B5EF4-FFF2-40B4-BE49-F238E27FC236}">
                <a16:creationId xmlns:a16="http://schemas.microsoft.com/office/drawing/2014/main" id="{ED621099-A3B1-42DE-9A65-3D43A0920B5C}"/>
              </a:ext>
            </a:extLst>
          </p:cNvPr>
          <p:cNvSpPr/>
          <p:nvPr/>
        </p:nvSpPr>
        <p:spPr>
          <a:xfrm>
            <a:off x="5434991" y="2801327"/>
            <a:ext cx="1407821" cy="846336"/>
          </a:xfrm>
          <a:prstGeom prst="ellipse">
            <a:avLst/>
          </a:prstGeom>
          <a:solidFill>
            <a:srgbClr val="378966"/>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61" name="Oval 60">
            <a:extLst>
              <a:ext uri="{FF2B5EF4-FFF2-40B4-BE49-F238E27FC236}">
                <a16:creationId xmlns:a16="http://schemas.microsoft.com/office/drawing/2014/main" id="{AF391DE0-3ABF-4D63-911D-FF285D37F455}"/>
              </a:ext>
            </a:extLst>
          </p:cNvPr>
          <p:cNvSpPr/>
          <p:nvPr/>
        </p:nvSpPr>
        <p:spPr>
          <a:xfrm>
            <a:off x="7106850" y="4201709"/>
            <a:ext cx="1417871" cy="845675"/>
          </a:xfrm>
          <a:prstGeom prst="ellipse">
            <a:avLst/>
          </a:prstGeom>
          <a:solidFill>
            <a:srgbClr val="22658C"/>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62" name="Oval 61">
            <a:extLst>
              <a:ext uri="{FF2B5EF4-FFF2-40B4-BE49-F238E27FC236}">
                <a16:creationId xmlns:a16="http://schemas.microsoft.com/office/drawing/2014/main" id="{1489509F-9134-4A20-839E-C1C3C74E7073}"/>
              </a:ext>
            </a:extLst>
          </p:cNvPr>
          <p:cNvSpPr/>
          <p:nvPr/>
        </p:nvSpPr>
        <p:spPr>
          <a:xfrm>
            <a:off x="7161721" y="3528467"/>
            <a:ext cx="1055888" cy="554880"/>
          </a:xfrm>
          <a:prstGeom prst="ellipse">
            <a:avLst/>
          </a:prstGeom>
          <a:solidFill>
            <a:srgbClr val="197585"/>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65" name="Oval 64">
            <a:extLst>
              <a:ext uri="{FF2B5EF4-FFF2-40B4-BE49-F238E27FC236}">
                <a16:creationId xmlns:a16="http://schemas.microsoft.com/office/drawing/2014/main" id="{3552B91C-1719-4415-A829-F0B7B6823600}"/>
              </a:ext>
            </a:extLst>
          </p:cNvPr>
          <p:cNvSpPr/>
          <p:nvPr/>
        </p:nvSpPr>
        <p:spPr>
          <a:xfrm>
            <a:off x="7783348" y="196307"/>
            <a:ext cx="955711" cy="784579"/>
          </a:xfrm>
          <a:prstGeom prst="ellipse">
            <a:avLst/>
          </a:prstGeom>
          <a:solidFill>
            <a:srgbClr val="CAD82A"/>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88" name="Oval 87">
            <a:extLst>
              <a:ext uri="{FF2B5EF4-FFF2-40B4-BE49-F238E27FC236}">
                <a16:creationId xmlns:a16="http://schemas.microsoft.com/office/drawing/2014/main" id="{00924EEC-F0AF-4801-80E8-A64F0C0D5129}"/>
              </a:ext>
            </a:extLst>
          </p:cNvPr>
          <p:cNvSpPr/>
          <p:nvPr/>
        </p:nvSpPr>
        <p:spPr>
          <a:xfrm>
            <a:off x="7884737" y="1104481"/>
            <a:ext cx="938145" cy="876253"/>
          </a:xfrm>
          <a:prstGeom prst="ellipse">
            <a:avLst/>
          </a:prstGeom>
          <a:solidFill>
            <a:srgbClr val="B2C441"/>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93" name="Oval 92">
            <a:extLst>
              <a:ext uri="{FF2B5EF4-FFF2-40B4-BE49-F238E27FC236}">
                <a16:creationId xmlns:a16="http://schemas.microsoft.com/office/drawing/2014/main" id="{592BA882-8055-417F-94EE-415FBF372B9B}"/>
              </a:ext>
            </a:extLst>
          </p:cNvPr>
          <p:cNvSpPr/>
          <p:nvPr/>
        </p:nvSpPr>
        <p:spPr>
          <a:xfrm>
            <a:off x="6670107" y="2414944"/>
            <a:ext cx="1192524" cy="908567"/>
          </a:xfrm>
          <a:prstGeom prst="ellipse">
            <a:avLst/>
          </a:prstGeom>
          <a:solidFill>
            <a:srgbClr val="378966"/>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103" name="Freeform 6">
            <a:extLst>
              <a:ext uri="{FF2B5EF4-FFF2-40B4-BE49-F238E27FC236}">
                <a16:creationId xmlns:a16="http://schemas.microsoft.com/office/drawing/2014/main" id="{5926987E-1548-4787-B677-A698873F4BF8}"/>
              </a:ext>
            </a:extLst>
          </p:cNvPr>
          <p:cNvSpPr>
            <a:spLocks/>
          </p:cNvSpPr>
          <p:nvPr/>
        </p:nvSpPr>
        <p:spPr bwMode="auto">
          <a:xfrm>
            <a:off x="7684023" y="4098988"/>
            <a:ext cx="884767" cy="556684"/>
          </a:xfrm>
          <a:custGeom>
            <a:avLst/>
            <a:gdLst>
              <a:gd name="T0" fmla="*/ 809 w 834"/>
              <a:gd name="T1" fmla="*/ 308 h 524"/>
              <a:gd name="T2" fmla="*/ 809 w 834"/>
              <a:gd name="T3" fmla="*/ 308 h 524"/>
              <a:gd name="T4" fmla="*/ 0 w 834"/>
              <a:gd name="T5" fmla="*/ 46 h 524"/>
              <a:gd name="T6" fmla="*/ 0 w 834"/>
              <a:gd name="T7" fmla="*/ 61 h 524"/>
              <a:gd name="T8" fmla="*/ 834 w 834"/>
              <a:gd name="T9" fmla="*/ 524 h 524"/>
              <a:gd name="T10" fmla="*/ 809 w 834"/>
              <a:gd name="T11" fmla="*/ 308 h 524"/>
            </a:gdLst>
            <a:ahLst/>
            <a:cxnLst>
              <a:cxn ang="0">
                <a:pos x="T0" y="T1"/>
              </a:cxn>
              <a:cxn ang="0">
                <a:pos x="T2" y="T3"/>
              </a:cxn>
              <a:cxn ang="0">
                <a:pos x="T4" y="T5"/>
              </a:cxn>
              <a:cxn ang="0">
                <a:pos x="T6" y="T7"/>
              </a:cxn>
              <a:cxn ang="0">
                <a:pos x="T8" y="T9"/>
              </a:cxn>
              <a:cxn ang="0">
                <a:pos x="T10" y="T11"/>
              </a:cxn>
            </a:cxnLst>
            <a:rect l="0" t="0" r="r" b="b"/>
            <a:pathLst>
              <a:path w="834" h="524">
                <a:moveTo>
                  <a:pt x="809" y="308"/>
                </a:moveTo>
                <a:lnTo>
                  <a:pt x="809" y="308"/>
                </a:lnTo>
                <a:cubicBezTo>
                  <a:pt x="614" y="70"/>
                  <a:pt x="222" y="0"/>
                  <a:pt x="0" y="46"/>
                </a:cubicBezTo>
                <a:lnTo>
                  <a:pt x="0" y="61"/>
                </a:lnTo>
                <a:cubicBezTo>
                  <a:pt x="222" y="16"/>
                  <a:pt x="779" y="168"/>
                  <a:pt x="834" y="524"/>
                </a:cubicBezTo>
                <a:lnTo>
                  <a:pt x="809" y="308"/>
                </a:lnTo>
                <a:close/>
              </a:path>
            </a:pathLst>
          </a:custGeom>
          <a:solidFill>
            <a:schemeClr val="bg2">
              <a:lumMod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3200">
              <a:solidFill>
                <a:srgbClr val="FFFFFF"/>
              </a:solidFill>
              <a:latin typeface="Open Sans Light"/>
            </a:endParaRPr>
          </a:p>
        </p:txBody>
      </p:sp>
      <p:sp>
        <p:nvSpPr>
          <p:cNvPr id="104" name="Freeform 7">
            <a:extLst>
              <a:ext uri="{FF2B5EF4-FFF2-40B4-BE49-F238E27FC236}">
                <a16:creationId xmlns:a16="http://schemas.microsoft.com/office/drawing/2014/main" id="{3DD64C77-8B4F-44DE-A9E0-8FCC0D93359C}"/>
              </a:ext>
            </a:extLst>
          </p:cNvPr>
          <p:cNvSpPr>
            <a:spLocks/>
          </p:cNvSpPr>
          <p:nvPr/>
        </p:nvSpPr>
        <p:spPr bwMode="auto">
          <a:xfrm>
            <a:off x="9359772" y="3866154"/>
            <a:ext cx="946149" cy="546100"/>
          </a:xfrm>
          <a:custGeom>
            <a:avLst/>
            <a:gdLst>
              <a:gd name="T0" fmla="*/ 56 w 893"/>
              <a:gd name="T1" fmla="*/ 277 h 515"/>
              <a:gd name="T2" fmla="*/ 56 w 893"/>
              <a:gd name="T3" fmla="*/ 277 h 515"/>
              <a:gd name="T4" fmla="*/ 893 w 893"/>
              <a:gd name="T5" fmla="*/ 29 h 515"/>
              <a:gd name="T6" fmla="*/ 893 w 893"/>
              <a:gd name="T7" fmla="*/ 46 h 515"/>
              <a:gd name="T8" fmla="*/ 0 w 893"/>
              <a:gd name="T9" fmla="*/ 515 h 515"/>
              <a:gd name="T10" fmla="*/ 56 w 893"/>
              <a:gd name="T11" fmla="*/ 277 h 515"/>
            </a:gdLst>
            <a:ahLst/>
            <a:cxnLst>
              <a:cxn ang="0">
                <a:pos x="T0" y="T1"/>
              </a:cxn>
              <a:cxn ang="0">
                <a:pos x="T2" y="T3"/>
              </a:cxn>
              <a:cxn ang="0">
                <a:pos x="T4" y="T5"/>
              </a:cxn>
              <a:cxn ang="0">
                <a:pos x="T6" y="T7"/>
              </a:cxn>
              <a:cxn ang="0">
                <a:pos x="T8" y="T9"/>
              </a:cxn>
              <a:cxn ang="0">
                <a:pos x="T10" y="T11"/>
              </a:cxn>
            </a:cxnLst>
            <a:rect l="0" t="0" r="r" b="b"/>
            <a:pathLst>
              <a:path w="893" h="515">
                <a:moveTo>
                  <a:pt x="56" y="277"/>
                </a:moveTo>
                <a:lnTo>
                  <a:pt x="56" y="277"/>
                </a:lnTo>
                <a:cubicBezTo>
                  <a:pt x="302" y="59"/>
                  <a:pt x="641" y="1"/>
                  <a:pt x="893" y="29"/>
                </a:cubicBezTo>
                <a:lnTo>
                  <a:pt x="893" y="46"/>
                </a:lnTo>
                <a:cubicBezTo>
                  <a:pt x="671" y="0"/>
                  <a:pt x="56" y="159"/>
                  <a:pt x="0" y="515"/>
                </a:cubicBezTo>
                <a:lnTo>
                  <a:pt x="56" y="277"/>
                </a:lnTo>
                <a:close/>
              </a:path>
            </a:pathLst>
          </a:custGeom>
          <a:solidFill>
            <a:schemeClr val="bg2">
              <a:lumMod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3200">
              <a:solidFill>
                <a:srgbClr val="FFFFFF"/>
              </a:solidFill>
              <a:latin typeface="Open Sans Light"/>
            </a:endParaRPr>
          </a:p>
        </p:txBody>
      </p:sp>
      <p:sp>
        <p:nvSpPr>
          <p:cNvPr id="105" name="Freeform 8">
            <a:extLst>
              <a:ext uri="{FF2B5EF4-FFF2-40B4-BE49-F238E27FC236}">
                <a16:creationId xmlns:a16="http://schemas.microsoft.com/office/drawing/2014/main" id="{18A9E7D1-56B1-451A-AADF-D740C2AC4367}"/>
              </a:ext>
            </a:extLst>
          </p:cNvPr>
          <p:cNvSpPr>
            <a:spLocks/>
          </p:cNvSpPr>
          <p:nvPr/>
        </p:nvSpPr>
        <p:spPr bwMode="auto">
          <a:xfrm>
            <a:off x="9067672" y="2551705"/>
            <a:ext cx="753533" cy="742951"/>
          </a:xfrm>
          <a:custGeom>
            <a:avLst/>
            <a:gdLst>
              <a:gd name="T0" fmla="*/ 22 w 711"/>
              <a:gd name="T1" fmla="*/ 480 h 700"/>
              <a:gd name="T2" fmla="*/ 22 w 711"/>
              <a:gd name="T3" fmla="*/ 480 h 700"/>
              <a:gd name="T4" fmla="*/ 711 w 711"/>
              <a:gd name="T5" fmla="*/ 0 h 700"/>
              <a:gd name="T6" fmla="*/ 711 w 711"/>
              <a:gd name="T7" fmla="*/ 16 h 700"/>
              <a:gd name="T8" fmla="*/ 0 w 711"/>
              <a:gd name="T9" fmla="*/ 700 h 700"/>
              <a:gd name="T10" fmla="*/ 22 w 711"/>
              <a:gd name="T11" fmla="*/ 480 h 700"/>
            </a:gdLst>
            <a:ahLst/>
            <a:cxnLst>
              <a:cxn ang="0">
                <a:pos x="T0" y="T1"/>
              </a:cxn>
              <a:cxn ang="0">
                <a:pos x="T2" y="T3"/>
              </a:cxn>
              <a:cxn ang="0">
                <a:pos x="T4" y="T5"/>
              </a:cxn>
              <a:cxn ang="0">
                <a:pos x="T6" y="T7"/>
              </a:cxn>
              <a:cxn ang="0">
                <a:pos x="T8" y="T9"/>
              </a:cxn>
              <a:cxn ang="0">
                <a:pos x="T10" y="T11"/>
              </a:cxn>
            </a:cxnLst>
            <a:rect l="0" t="0" r="r" b="b"/>
            <a:pathLst>
              <a:path w="711" h="700">
                <a:moveTo>
                  <a:pt x="22" y="480"/>
                </a:moveTo>
                <a:lnTo>
                  <a:pt x="22" y="480"/>
                </a:lnTo>
                <a:cubicBezTo>
                  <a:pt x="122" y="259"/>
                  <a:pt x="454" y="71"/>
                  <a:pt x="711" y="0"/>
                </a:cubicBezTo>
                <a:lnTo>
                  <a:pt x="711" y="16"/>
                </a:lnTo>
                <a:cubicBezTo>
                  <a:pt x="454" y="86"/>
                  <a:pt x="55" y="345"/>
                  <a:pt x="0" y="700"/>
                </a:cubicBezTo>
                <a:lnTo>
                  <a:pt x="22" y="480"/>
                </a:lnTo>
                <a:close/>
              </a:path>
            </a:pathLst>
          </a:custGeom>
          <a:solidFill>
            <a:schemeClr val="bg2">
              <a:lumMod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3200">
              <a:solidFill>
                <a:srgbClr val="FFFFFF"/>
              </a:solidFill>
              <a:latin typeface="Open Sans Light"/>
            </a:endParaRPr>
          </a:p>
        </p:txBody>
      </p:sp>
      <p:sp>
        <p:nvSpPr>
          <p:cNvPr id="106" name="Freeform 9">
            <a:extLst>
              <a:ext uri="{FF2B5EF4-FFF2-40B4-BE49-F238E27FC236}">
                <a16:creationId xmlns:a16="http://schemas.microsoft.com/office/drawing/2014/main" id="{86E116B9-39B5-4583-83B7-8E352AB0E7D7}"/>
              </a:ext>
            </a:extLst>
          </p:cNvPr>
          <p:cNvSpPr>
            <a:spLocks/>
          </p:cNvSpPr>
          <p:nvPr/>
        </p:nvSpPr>
        <p:spPr bwMode="auto">
          <a:xfrm>
            <a:off x="7425140" y="2187639"/>
            <a:ext cx="603249" cy="359833"/>
          </a:xfrm>
          <a:custGeom>
            <a:avLst/>
            <a:gdLst>
              <a:gd name="T0" fmla="*/ 569 w 569"/>
              <a:gd name="T1" fmla="*/ 340 h 340"/>
              <a:gd name="T2" fmla="*/ 569 w 569"/>
              <a:gd name="T3" fmla="*/ 340 h 340"/>
              <a:gd name="T4" fmla="*/ 0 w 569"/>
              <a:gd name="T5" fmla="*/ 16 h 340"/>
              <a:gd name="T6" fmla="*/ 4 w 569"/>
              <a:gd name="T7" fmla="*/ 0 h 340"/>
              <a:gd name="T8" fmla="*/ 504 w 569"/>
              <a:gd name="T9" fmla="*/ 227 h 340"/>
              <a:gd name="T10" fmla="*/ 569 w 569"/>
              <a:gd name="T11" fmla="*/ 340 h 340"/>
            </a:gdLst>
            <a:ahLst/>
            <a:cxnLst>
              <a:cxn ang="0">
                <a:pos x="T0" y="T1"/>
              </a:cxn>
              <a:cxn ang="0">
                <a:pos x="T2" y="T3"/>
              </a:cxn>
              <a:cxn ang="0">
                <a:pos x="T4" y="T5"/>
              </a:cxn>
              <a:cxn ang="0">
                <a:pos x="T6" y="T7"/>
              </a:cxn>
              <a:cxn ang="0">
                <a:pos x="T8" y="T9"/>
              </a:cxn>
              <a:cxn ang="0">
                <a:pos x="T10" y="T11"/>
              </a:cxn>
            </a:cxnLst>
            <a:rect l="0" t="0" r="r" b="b"/>
            <a:pathLst>
              <a:path w="569" h="340">
                <a:moveTo>
                  <a:pt x="569" y="340"/>
                </a:moveTo>
                <a:lnTo>
                  <a:pt x="569" y="340"/>
                </a:lnTo>
                <a:cubicBezTo>
                  <a:pt x="395" y="146"/>
                  <a:pt x="164" y="49"/>
                  <a:pt x="0" y="16"/>
                </a:cubicBezTo>
                <a:lnTo>
                  <a:pt x="4" y="0"/>
                </a:lnTo>
                <a:cubicBezTo>
                  <a:pt x="168" y="34"/>
                  <a:pt x="385" y="113"/>
                  <a:pt x="504" y="227"/>
                </a:cubicBezTo>
                <a:lnTo>
                  <a:pt x="569" y="340"/>
                </a:lnTo>
                <a:close/>
              </a:path>
            </a:pathLst>
          </a:custGeom>
          <a:solidFill>
            <a:schemeClr val="bg2">
              <a:lumMod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3200">
              <a:solidFill>
                <a:srgbClr val="FFFFFF"/>
              </a:solidFill>
              <a:latin typeface="Open Sans Light"/>
            </a:endParaRPr>
          </a:p>
        </p:txBody>
      </p:sp>
      <p:sp>
        <p:nvSpPr>
          <p:cNvPr id="107" name="Freeform 10">
            <a:extLst>
              <a:ext uri="{FF2B5EF4-FFF2-40B4-BE49-F238E27FC236}">
                <a16:creationId xmlns:a16="http://schemas.microsoft.com/office/drawing/2014/main" id="{5D4D9CE2-02E4-44D4-82B0-D21CFBAB3439}"/>
              </a:ext>
            </a:extLst>
          </p:cNvPr>
          <p:cNvSpPr>
            <a:spLocks/>
          </p:cNvSpPr>
          <p:nvPr/>
        </p:nvSpPr>
        <p:spPr bwMode="auto">
          <a:xfrm>
            <a:off x="8637989" y="2733738"/>
            <a:ext cx="315383" cy="781051"/>
          </a:xfrm>
          <a:custGeom>
            <a:avLst/>
            <a:gdLst>
              <a:gd name="T0" fmla="*/ 271 w 297"/>
              <a:gd name="T1" fmla="*/ 737 h 737"/>
              <a:gd name="T2" fmla="*/ 271 w 297"/>
              <a:gd name="T3" fmla="*/ 737 h 737"/>
              <a:gd name="T4" fmla="*/ 0 w 297"/>
              <a:gd name="T5" fmla="*/ 7 h 737"/>
              <a:gd name="T6" fmla="*/ 16 w 297"/>
              <a:gd name="T7" fmla="*/ 0 h 737"/>
              <a:gd name="T8" fmla="*/ 297 w 297"/>
              <a:gd name="T9" fmla="*/ 549 h 737"/>
              <a:gd name="T10" fmla="*/ 271 w 297"/>
              <a:gd name="T11" fmla="*/ 737 h 737"/>
            </a:gdLst>
            <a:ahLst/>
            <a:cxnLst>
              <a:cxn ang="0">
                <a:pos x="T0" y="T1"/>
              </a:cxn>
              <a:cxn ang="0">
                <a:pos x="T2" y="T3"/>
              </a:cxn>
              <a:cxn ang="0">
                <a:pos x="T4" y="T5"/>
              </a:cxn>
              <a:cxn ang="0">
                <a:pos x="T6" y="T7"/>
              </a:cxn>
              <a:cxn ang="0">
                <a:pos x="T8" y="T9"/>
              </a:cxn>
              <a:cxn ang="0">
                <a:pos x="T10" y="T11"/>
              </a:cxn>
            </a:cxnLst>
            <a:rect l="0" t="0" r="r" b="b"/>
            <a:pathLst>
              <a:path w="297" h="737">
                <a:moveTo>
                  <a:pt x="271" y="737"/>
                </a:moveTo>
                <a:lnTo>
                  <a:pt x="271" y="737"/>
                </a:lnTo>
                <a:cubicBezTo>
                  <a:pt x="289" y="476"/>
                  <a:pt x="90" y="149"/>
                  <a:pt x="0" y="7"/>
                </a:cubicBezTo>
                <a:lnTo>
                  <a:pt x="16" y="0"/>
                </a:lnTo>
                <a:cubicBezTo>
                  <a:pt x="95" y="96"/>
                  <a:pt x="256" y="350"/>
                  <a:pt x="297" y="549"/>
                </a:cubicBezTo>
                <a:lnTo>
                  <a:pt x="271" y="737"/>
                </a:lnTo>
                <a:close/>
              </a:path>
            </a:pathLst>
          </a:custGeom>
          <a:solidFill>
            <a:srgbClr val="A7A7A6"/>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3200">
              <a:solidFill>
                <a:srgbClr val="FFFFFF"/>
              </a:solidFill>
              <a:latin typeface="Open Sans Light"/>
            </a:endParaRPr>
          </a:p>
        </p:txBody>
      </p:sp>
      <p:sp>
        <p:nvSpPr>
          <p:cNvPr id="108" name="Freeform 11">
            <a:extLst>
              <a:ext uri="{FF2B5EF4-FFF2-40B4-BE49-F238E27FC236}">
                <a16:creationId xmlns:a16="http://schemas.microsoft.com/office/drawing/2014/main" id="{7079D595-9998-45DF-9BBB-720327C9A360}"/>
              </a:ext>
            </a:extLst>
          </p:cNvPr>
          <p:cNvSpPr>
            <a:spLocks/>
          </p:cNvSpPr>
          <p:nvPr/>
        </p:nvSpPr>
        <p:spPr bwMode="auto">
          <a:xfrm>
            <a:off x="9012393" y="2881459"/>
            <a:ext cx="1515533" cy="3608917"/>
          </a:xfrm>
          <a:custGeom>
            <a:avLst/>
            <a:gdLst>
              <a:gd name="T0" fmla="*/ 1428 w 1428"/>
              <a:gd name="T1" fmla="*/ 20 h 3404"/>
              <a:gd name="T2" fmla="*/ 1428 w 1428"/>
              <a:gd name="T3" fmla="*/ 20 h 3404"/>
              <a:gd name="T4" fmla="*/ 1424 w 1428"/>
              <a:gd name="T5" fmla="*/ 0 h 3404"/>
              <a:gd name="T6" fmla="*/ 5 w 1428"/>
              <a:gd name="T7" fmla="*/ 2133 h 3404"/>
              <a:gd name="T8" fmla="*/ 27 w 1428"/>
              <a:gd name="T9" fmla="*/ 3404 h 3404"/>
              <a:gd name="T10" fmla="*/ 439 w 1428"/>
              <a:gd name="T11" fmla="*/ 3404 h 3404"/>
              <a:gd name="T12" fmla="*/ 1428 w 1428"/>
              <a:gd name="T13" fmla="*/ 20 h 3404"/>
            </a:gdLst>
            <a:ahLst/>
            <a:cxnLst>
              <a:cxn ang="0">
                <a:pos x="T0" y="T1"/>
              </a:cxn>
              <a:cxn ang="0">
                <a:pos x="T2" y="T3"/>
              </a:cxn>
              <a:cxn ang="0">
                <a:pos x="T4" y="T5"/>
              </a:cxn>
              <a:cxn ang="0">
                <a:pos x="T6" y="T7"/>
              </a:cxn>
              <a:cxn ang="0">
                <a:pos x="T8" y="T9"/>
              </a:cxn>
              <a:cxn ang="0">
                <a:pos x="T10" y="T11"/>
              </a:cxn>
              <a:cxn ang="0">
                <a:pos x="T12" y="T13"/>
              </a:cxn>
            </a:cxnLst>
            <a:rect l="0" t="0" r="r" b="b"/>
            <a:pathLst>
              <a:path w="1428" h="3404">
                <a:moveTo>
                  <a:pt x="1428" y="20"/>
                </a:moveTo>
                <a:lnTo>
                  <a:pt x="1428" y="20"/>
                </a:lnTo>
                <a:lnTo>
                  <a:pt x="1424" y="0"/>
                </a:lnTo>
                <a:cubicBezTo>
                  <a:pt x="689" y="317"/>
                  <a:pt x="108" y="609"/>
                  <a:pt x="5" y="2133"/>
                </a:cubicBezTo>
                <a:cubicBezTo>
                  <a:pt x="17" y="2509"/>
                  <a:pt x="4" y="2931"/>
                  <a:pt x="27" y="3404"/>
                </a:cubicBezTo>
                <a:lnTo>
                  <a:pt x="439" y="3404"/>
                </a:lnTo>
                <a:cubicBezTo>
                  <a:pt x="0" y="1015"/>
                  <a:pt x="391" y="555"/>
                  <a:pt x="1428" y="20"/>
                </a:cubicBezTo>
                <a:close/>
              </a:path>
            </a:pathLst>
          </a:custGeom>
          <a:solidFill>
            <a:schemeClr val="bg2">
              <a:lumMod val="25000"/>
            </a:schemeClr>
          </a:solidFill>
          <a:ln w="0">
            <a:noFill/>
            <a:prstDash val="solid"/>
            <a:round/>
            <a:headEnd/>
            <a:tailEnd/>
          </a:ln>
          <a:effectLst>
            <a:outerShdw blurRad="50800" dist="50800" dir="5400000" algn="ctr" rotWithShape="0">
              <a:schemeClr val="bg2">
                <a:lumMod val="50000"/>
              </a:schemeClr>
            </a:outerShdw>
          </a:effectLst>
        </p:spPr>
        <p:txBody>
          <a:bodyPr vert="horz" wrap="square" lIns="121920" tIns="60960" rIns="121920" bIns="60960" numCol="1" anchor="t" anchorCtr="0" compatLnSpc="1">
            <a:prstTxWarp prst="textNoShape">
              <a:avLst/>
            </a:prstTxWarp>
          </a:bodyPr>
          <a:lstStyle/>
          <a:p>
            <a:endParaRPr lang="en-US" sz="3200"/>
          </a:p>
        </p:txBody>
      </p:sp>
      <p:sp>
        <p:nvSpPr>
          <p:cNvPr id="109" name="Freeform 12">
            <a:extLst>
              <a:ext uri="{FF2B5EF4-FFF2-40B4-BE49-F238E27FC236}">
                <a16:creationId xmlns:a16="http://schemas.microsoft.com/office/drawing/2014/main" id="{F3E656BF-2FFE-49B8-8FB2-38E011853EFB}"/>
              </a:ext>
            </a:extLst>
          </p:cNvPr>
          <p:cNvSpPr>
            <a:spLocks/>
          </p:cNvSpPr>
          <p:nvPr/>
        </p:nvSpPr>
        <p:spPr bwMode="auto">
          <a:xfrm>
            <a:off x="7219577" y="1423075"/>
            <a:ext cx="1701800" cy="5067300"/>
          </a:xfrm>
          <a:custGeom>
            <a:avLst/>
            <a:gdLst>
              <a:gd name="T0" fmla="*/ 1476 w 1605"/>
              <a:gd name="T1" fmla="*/ 2663 h 4779"/>
              <a:gd name="T2" fmla="*/ 1476 w 1605"/>
              <a:gd name="T3" fmla="*/ 2663 h 4779"/>
              <a:gd name="T4" fmla="*/ 11 w 1605"/>
              <a:gd name="T5" fmla="*/ 0 h 4779"/>
              <a:gd name="T6" fmla="*/ 0 w 1605"/>
              <a:gd name="T7" fmla="*/ 23 h 4779"/>
              <a:gd name="T8" fmla="*/ 1155 w 1605"/>
              <a:gd name="T9" fmla="*/ 4779 h 4779"/>
              <a:gd name="T10" fmla="*/ 1485 w 1605"/>
              <a:gd name="T11" fmla="*/ 4779 h 4779"/>
              <a:gd name="T12" fmla="*/ 1476 w 1605"/>
              <a:gd name="T13" fmla="*/ 2663 h 4779"/>
            </a:gdLst>
            <a:ahLst/>
            <a:cxnLst>
              <a:cxn ang="0">
                <a:pos x="T0" y="T1"/>
              </a:cxn>
              <a:cxn ang="0">
                <a:pos x="T2" y="T3"/>
              </a:cxn>
              <a:cxn ang="0">
                <a:pos x="T4" y="T5"/>
              </a:cxn>
              <a:cxn ang="0">
                <a:pos x="T6" y="T7"/>
              </a:cxn>
              <a:cxn ang="0">
                <a:pos x="T8" y="T9"/>
              </a:cxn>
              <a:cxn ang="0">
                <a:pos x="T10" y="T11"/>
              </a:cxn>
              <a:cxn ang="0">
                <a:pos x="T12" y="T13"/>
              </a:cxn>
            </a:cxnLst>
            <a:rect l="0" t="0" r="r" b="b"/>
            <a:pathLst>
              <a:path w="1605" h="4779">
                <a:moveTo>
                  <a:pt x="1476" y="2663"/>
                </a:moveTo>
                <a:lnTo>
                  <a:pt x="1476" y="2663"/>
                </a:lnTo>
                <a:cubicBezTo>
                  <a:pt x="1240" y="1368"/>
                  <a:pt x="634" y="584"/>
                  <a:pt x="11" y="0"/>
                </a:cubicBezTo>
                <a:lnTo>
                  <a:pt x="0" y="23"/>
                </a:lnTo>
                <a:cubicBezTo>
                  <a:pt x="796" y="759"/>
                  <a:pt x="1605" y="2256"/>
                  <a:pt x="1155" y="4779"/>
                </a:cubicBezTo>
                <a:lnTo>
                  <a:pt x="1485" y="4779"/>
                </a:lnTo>
                <a:cubicBezTo>
                  <a:pt x="1543" y="3622"/>
                  <a:pt x="1478" y="2686"/>
                  <a:pt x="1476" y="2663"/>
                </a:cubicBezTo>
                <a:close/>
              </a:path>
            </a:pathLst>
          </a:custGeom>
          <a:solidFill>
            <a:schemeClr val="bg2">
              <a:lumMod val="25000"/>
            </a:schemeClr>
          </a:solidFill>
          <a:ln w="0">
            <a:noFill/>
            <a:prstDash val="solid"/>
            <a:round/>
            <a:headEnd/>
            <a:tailEnd/>
          </a:ln>
          <a:effectLst>
            <a:outerShdw blurRad="50800" dist="50800" dir="5400000" algn="ctr" rotWithShape="0">
              <a:schemeClr val="bg2">
                <a:lumMod val="50000"/>
              </a:schemeClr>
            </a:outerShdw>
          </a:effectLst>
        </p:spPr>
        <p:txBody>
          <a:bodyPr vert="horz" wrap="square" lIns="121920" tIns="60960" rIns="121920" bIns="60960" numCol="1" anchor="t" anchorCtr="0" compatLnSpc="1">
            <a:prstTxWarp prst="textNoShape">
              <a:avLst/>
            </a:prstTxWarp>
          </a:bodyPr>
          <a:lstStyle/>
          <a:p>
            <a:endParaRPr lang="en-US" sz="3200"/>
          </a:p>
        </p:txBody>
      </p:sp>
      <p:pic>
        <p:nvPicPr>
          <p:cNvPr id="3" name="Picture 2">
            <a:extLst>
              <a:ext uri="{FF2B5EF4-FFF2-40B4-BE49-F238E27FC236}">
                <a16:creationId xmlns:a16="http://schemas.microsoft.com/office/drawing/2014/main" id="{C7FE3813-AA04-48D8-85FD-3E8BE2117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545" y="396614"/>
            <a:ext cx="1398454" cy="1392905"/>
          </a:xfrm>
          <a:prstGeom prst="rect">
            <a:avLst/>
          </a:prstGeom>
        </p:spPr>
      </p:pic>
      <p:sp>
        <p:nvSpPr>
          <p:cNvPr id="14" name="Rectangle 13">
            <a:extLst>
              <a:ext uri="{FF2B5EF4-FFF2-40B4-BE49-F238E27FC236}">
                <a16:creationId xmlns:a16="http://schemas.microsoft.com/office/drawing/2014/main" id="{59FC5389-47BD-4EC5-B14F-5DCFED5DF445}"/>
              </a:ext>
            </a:extLst>
          </p:cNvPr>
          <p:cNvSpPr/>
          <p:nvPr/>
        </p:nvSpPr>
        <p:spPr>
          <a:xfrm>
            <a:off x="5623501" y="1949150"/>
            <a:ext cx="1539204" cy="369332"/>
          </a:xfrm>
          <a:prstGeom prst="rect">
            <a:avLst/>
          </a:prstGeom>
          <a:solidFill>
            <a:srgbClr val="8EB240"/>
          </a:solidFill>
        </p:spPr>
        <p:txBody>
          <a:bodyPr wrap="none">
            <a:spAutoFit/>
          </a:bodyPr>
          <a:lstStyle/>
          <a:p>
            <a:r>
              <a:rPr lang="en-GB" dirty="0">
                <a:solidFill>
                  <a:schemeClr val="bg1"/>
                </a:solidFill>
                <a:latin typeface="Ubuntu" panose="020B0504030602030204" pitchFamily="34" charset="0"/>
              </a:rPr>
              <a:t>Elasticsearch</a:t>
            </a:r>
            <a:endParaRPr lang="en-GB" dirty="0">
              <a:solidFill>
                <a:schemeClr val="bg1"/>
              </a:solidFill>
            </a:endParaRPr>
          </a:p>
        </p:txBody>
      </p:sp>
      <p:pic>
        <p:nvPicPr>
          <p:cNvPr id="110" name="Picture 109">
            <a:extLst>
              <a:ext uri="{FF2B5EF4-FFF2-40B4-BE49-F238E27FC236}">
                <a16:creationId xmlns:a16="http://schemas.microsoft.com/office/drawing/2014/main" id="{37DA5A0E-A4A4-430B-92A5-1010557AD9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4285" y="3302907"/>
            <a:ext cx="1359201" cy="419710"/>
          </a:xfrm>
          <a:prstGeom prst="rect">
            <a:avLst/>
          </a:prstGeom>
        </p:spPr>
      </p:pic>
      <p:sp>
        <p:nvSpPr>
          <p:cNvPr id="116" name="Rectangle 115">
            <a:extLst>
              <a:ext uri="{FF2B5EF4-FFF2-40B4-BE49-F238E27FC236}">
                <a16:creationId xmlns:a16="http://schemas.microsoft.com/office/drawing/2014/main" id="{B8E11704-7F29-441D-90DF-14FC63AF99D2}"/>
              </a:ext>
            </a:extLst>
          </p:cNvPr>
          <p:cNvSpPr/>
          <p:nvPr/>
        </p:nvSpPr>
        <p:spPr>
          <a:xfrm>
            <a:off x="10013815" y="628764"/>
            <a:ext cx="974947" cy="369332"/>
          </a:xfrm>
          <a:prstGeom prst="rect">
            <a:avLst/>
          </a:prstGeom>
          <a:noFill/>
        </p:spPr>
        <p:txBody>
          <a:bodyPr wrap="none">
            <a:spAutoFit/>
          </a:bodyPr>
          <a:lstStyle/>
          <a:p>
            <a:r>
              <a:rPr lang="en-GB" dirty="0">
                <a:solidFill>
                  <a:schemeClr val="tx1">
                    <a:lumMod val="75000"/>
                    <a:lumOff val="25000"/>
                  </a:schemeClr>
                </a:solidFill>
                <a:latin typeface="Ubuntu" panose="020B0504030602030204" pitchFamily="34" charset="0"/>
              </a:rPr>
              <a:t>Jenkins</a:t>
            </a:r>
            <a:endParaRPr lang="en-GB" dirty="0">
              <a:solidFill>
                <a:schemeClr val="tx1">
                  <a:lumMod val="75000"/>
                  <a:lumOff val="25000"/>
                </a:schemeClr>
              </a:solidFill>
            </a:endParaRPr>
          </a:p>
        </p:txBody>
      </p:sp>
      <p:sp>
        <p:nvSpPr>
          <p:cNvPr id="117" name="Rectangle 116">
            <a:extLst>
              <a:ext uri="{FF2B5EF4-FFF2-40B4-BE49-F238E27FC236}">
                <a16:creationId xmlns:a16="http://schemas.microsoft.com/office/drawing/2014/main" id="{4B0CFD7F-6CA4-4AB6-B437-40756E16E9D9}"/>
              </a:ext>
            </a:extLst>
          </p:cNvPr>
          <p:cNvSpPr/>
          <p:nvPr/>
        </p:nvSpPr>
        <p:spPr>
          <a:xfrm>
            <a:off x="5663587" y="3021503"/>
            <a:ext cx="934871" cy="369332"/>
          </a:xfrm>
          <a:prstGeom prst="rect">
            <a:avLst/>
          </a:prstGeom>
          <a:noFill/>
        </p:spPr>
        <p:txBody>
          <a:bodyPr wrap="none">
            <a:spAutoFit/>
          </a:bodyPr>
          <a:lstStyle/>
          <a:p>
            <a:r>
              <a:rPr lang="en-GB" dirty="0">
                <a:solidFill>
                  <a:schemeClr val="bg1"/>
                </a:solidFill>
                <a:latin typeface="Ubuntu" panose="020B0504030602030204" pitchFamily="34" charset="0"/>
              </a:rPr>
              <a:t>Python</a:t>
            </a:r>
          </a:p>
        </p:txBody>
      </p:sp>
      <p:sp>
        <p:nvSpPr>
          <p:cNvPr id="118" name="Rectangle 117">
            <a:extLst>
              <a:ext uri="{FF2B5EF4-FFF2-40B4-BE49-F238E27FC236}">
                <a16:creationId xmlns:a16="http://schemas.microsoft.com/office/drawing/2014/main" id="{F4F8D725-C75B-4CAA-9A48-9337360C3A42}"/>
              </a:ext>
            </a:extLst>
          </p:cNvPr>
          <p:cNvSpPr/>
          <p:nvPr/>
        </p:nvSpPr>
        <p:spPr>
          <a:xfrm>
            <a:off x="10579070" y="1347230"/>
            <a:ext cx="1406154" cy="646331"/>
          </a:xfrm>
          <a:prstGeom prst="rect">
            <a:avLst/>
          </a:prstGeom>
          <a:noFill/>
        </p:spPr>
        <p:txBody>
          <a:bodyPr wrap="none">
            <a:spAutoFit/>
          </a:bodyPr>
          <a:lstStyle/>
          <a:p>
            <a:r>
              <a:rPr lang="en-GB" dirty="0">
                <a:solidFill>
                  <a:schemeClr val="bg1"/>
                </a:solidFill>
                <a:latin typeface="Ubuntu" panose="020B0504030602030204" pitchFamily="34" charset="0"/>
              </a:rPr>
              <a:t>TensorFlow</a:t>
            </a:r>
          </a:p>
          <a:p>
            <a:r>
              <a:rPr lang="en-GB" dirty="0">
                <a:solidFill>
                  <a:schemeClr val="bg1"/>
                </a:solidFill>
                <a:latin typeface="Ubuntu" panose="020B0504030602030204" pitchFamily="34" charset="0"/>
              </a:rPr>
              <a:t>      &amp; Spark</a:t>
            </a:r>
          </a:p>
        </p:txBody>
      </p:sp>
      <p:sp>
        <p:nvSpPr>
          <p:cNvPr id="119" name="Rectangle 118">
            <a:extLst>
              <a:ext uri="{FF2B5EF4-FFF2-40B4-BE49-F238E27FC236}">
                <a16:creationId xmlns:a16="http://schemas.microsoft.com/office/drawing/2014/main" id="{08108BEF-6E5E-4C24-A39F-425A581904FE}"/>
              </a:ext>
            </a:extLst>
          </p:cNvPr>
          <p:cNvSpPr/>
          <p:nvPr/>
        </p:nvSpPr>
        <p:spPr>
          <a:xfrm>
            <a:off x="6937512" y="2636843"/>
            <a:ext cx="655949" cy="369332"/>
          </a:xfrm>
          <a:prstGeom prst="rect">
            <a:avLst/>
          </a:prstGeom>
          <a:noFill/>
        </p:spPr>
        <p:txBody>
          <a:bodyPr wrap="none">
            <a:spAutoFit/>
          </a:bodyPr>
          <a:lstStyle/>
          <a:p>
            <a:r>
              <a:rPr lang="en-GB" dirty="0">
                <a:solidFill>
                  <a:schemeClr val="bg1"/>
                </a:solidFill>
                <a:latin typeface="Ubuntu" panose="020B0504030602030204" pitchFamily="34" charset="0"/>
              </a:rPr>
              <a:t>Java</a:t>
            </a:r>
          </a:p>
        </p:txBody>
      </p:sp>
      <p:sp>
        <p:nvSpPr>
          <p:cNvPr id="121" name="Rectangle 120">
            <a:extLst>
              <a:ext uri="{FF2B5EF4-FFF2-40B4-BE49-F238E27FC236}">
                <a16:creationId xmlns:a16="http://schemas.microsoft.com/office/drawing/2014/main" id="{A67BD276-C27A-4A45-99DC-CFE24205A510}"/>
              </a:ext>
            </a:extLst>
          </p:cNvPr>
          <p:cNvSpPr/>
          <p:nvPr/>
        </p:nvSpPr>
        <p:spPr>
          <a:xfrm>
            <a:off x="7205273" y="3609825"/>
            <a:ext cx="1034257" cy="369332"/>
          </a:xfrm>
          <a:prstGeom prst="rect">
            <a:avLst/>
          </a:prstGeom>
          <a:noFill/>
        </p:spPr>
        <p:txBody>
          <a:bodyPr wrap="none">
            <a:spAutoFit/>
          </a:bodyPr>
          <a:lstStyle/>
          <a:p>
            <a:r>
              <a:rPr lang="en-GB" dirty="0" err="1">
                <a:solidFill>
                  <a:schemeClr val="bg1"/>
                </a:solidFill>
                <a:latin typeface="Ubuntu" panose="020B0504030602030204" pitchFamily="34" charset="0"/>
              </a:rPr>
              <a:t>Filebeat</a:t>
            </a:r>
            <a:endParaRPr lang="en-GB" dirty="0">
              <a:solidFill>
                <a:schemeClr val="bg1"/>
              </a:solidFill>
              <a:latin typeface="Ubuntu" panose="020B0504030602030204" pitchFamily="34" charset="0"/>
            </a:endParaRPr>
          </a:p>
        </p:txBody>
      </p:sp>
      <p:sp>
        <p:nvSpPr>
          <p:cNvPr id="122" name="Rectangle 121">
            <a:extLst>
              <a:ext uri="{FF2B5EF4-FFF2-40B4-BE49-F238E27FC236}">
                <a16:creationId xmlns:a16="http://schemas.microsoft.com/office/drawing/2014/main" id="{7C61AA1C-DD68-4FB3-8733-D3251EA5F4DD}"/>
              </a:ext>
            </a:extLst>
          </p:cNvPr>
          <p:cNvSpPr/>
          <p:nvPr/>
        </p:nvSpPr>
        <p:spPr>
          <a:xfrm>
            <a:off x="9775642" y="4292482"/>
            <a:ext cx="1066318" cy="369332"/>
          </a:xfrm>
          <a:prstGeom prst="rect">
            <a:avLst/>
          </a:prstGeom>
          <a:noFill/>
        </p:spPr>
        <p:txBody>
          <a:bodyPr wrap="none">
            <a:spAutoFit/>
          </a:bodyPr>
          <a:lstStyle/>
          <a:p>
            <a:r>
              <a:rPr lang="en-GB" dirty="0" err="1">
                <a:solidFill>
                  <a:schemeClr val="bg1"/>
                </a:solidFill>
                <a:latin typeface="Ubuntu" panose="020B0504030602030204" pitchFamily="34" charset="0"/>
              </a:rPr>
              <a:t>Telegraf</a:t>
            </a:r>
            <a:endParaRPr lang="en-GB" dirty="0">
              <a:solidFill>
                <a:schemeClr val="bg1"/>
              </a:solidFill>
              <a:latin typeface="Ubuntu" panose="020B0504030602030204" pitchFamily="34" charset="0"/>
            </a:endParaRPr>
          </a:p>
        </p:txBody>
      </p:sp>
      <p:sp>
        <p:nvSpPr>
          <p:cNvPr id="124" name="Rectangle 123">
            <a:extLst>
              <a:ext uri="{FF2B5EF4-FFF2-40B4-BE49-F238E27FC236}">
                <a16:creationId xmlns:a16="http://schemas.microsoft.com/office/drawing/2014/main" id="{C1D96DD0-8A14-4A7B-AB00-0C0E1777DF5C}"/>
              </a:ext>
            </a:extLst>
          </p:cNvPr>
          <p:cNvSpPr/>
          <p:nvPr/>
        </p:nvSpPr>
        <p:spPr>
          <a:xfrm>
            <a:off x="7161721" y="4402672"/>
            <a:ext cx="1308371" cy="369332"/>
          </a:xfrm>
          <a:prstGeom prst="rect">
            <a:avLst/>
          </a:prstGeom>
          <a:noFill/>
        </p:spPr>
        <p:txBody>
          <a:bodyPr wrap="none">
            <a:spAutoFit/>
          </a:bodyPr>
          <a:lstStyle/>
          <a:p>
            <a:r>
              <a:rPr lang="en-GB" dirty="0" err="1">
                <a:solidFill>
                  <a:schemeClr val="bg1"/>
                </a:solidFill>
                <a:latin typeface="Ubuntu" panose="020B0504030602030204" pitchFamily="34" charset="0"/>
              </a:rPr>
              <a:t>RethinkDB</a:t>
            </a:r>
            <a:endParaRPr lang="en-GB" dirty="0">
              <a:solidFill>
                <a:schemeClr val="bg1"/>
              </a:solidFill>
              <a:latin typeface="Ubuntu" panose="020B0504030602030204" pitchFamily="34" charset="0"/>
            </a:endParaRPr>
          </a:p>
        </p:txBody>
      </p:sp>
      <p:sp>
        <p:nvSpPr>
          <p:cNvPr id="125" name="Rectangle 124">
            <a:extLst>
              <a:ext uri="{FF2B5EF4-FFF2-40B4-BE49-F238E27FC236}">
                <a16:creationId xmlns:a16="http://schemas.microsoft.com/office/drawing/2014/main" id="{7EBFB485-50E1-43D0-942A-5D15F8C8B710}"/>
              </a:ext>
            </a:extLst>
          </p:cNvPr>
          <p:cNvSpPr/>
          <p:nvPr/>
        </p:nvSpPr>
        <p:spPr>
          <a:xfrm>
            <a:off x="9459972" y="1847819"/>
            <a:ext cx="1053494" cy="369332"/>
          </a:xfrm>
          <a:prstGeom prst="rect">
            <a:avLst/>
          </a:prstGeom>
          <a:noFill/>
        </p:spPr>
        <p:txBody>
          <a:bodyPr wrap="none">
            <a:spAutoFit/>
          </a:bodyPr>
          <a:lstStyle/>
          <a:p>
            <a:r>
              <a:rPr lang="en-GB" dirty="0">
                <a:solidFill>
                  <a:schemeClr val="bg1"/>
                </a:solidFill>
                <a:latin typeface="Ubuntu" panose="020B0504030602030204" pitchFamily="34" charset="0"/>
              </a:rPr>
              <a:t>React UI</a:t>
            </a:r>
          </a:p>
        </p:txBody>
      </p:sp>
      <p:sp>
        <p:nvSpPr>
          <p:cNvPr id="126" name="Rectangle 125">
            <a:extLst>
              <a:ext uri="{FF2B5EF4-FFF2-40B4-BE49-F238E27FC236}">
                <a16:creationId xmlns:a16="http://schemas.microsoft.com/office/drawing/2014/main" id="{72B5AD37-3DCF-4C55-81F7-02D75BA4FEB2}"/>
              </a:ext>
            </a:extLst>
          </p:cNvPr>
          <p:cNvSpPr/>
          <p:nvPr/>
        </p:nvSpPr>
        <p:spPr>
          <a:xfrm>
            <a:off x="7884472" y="1317601"/>
            <a:ext cx="955711" cy="369332"/>
          </a:xfrm>
          <a:prstGeom prst="rect">
            <a:avLst/>
          </a:prstGeom>
          <a:noFill/>
        </p:spPr>
        <p:txBody>
          <a:bodyPr wrap="none">
            <a:spAutoFit/>
          </a:bodyPr>
          <a:lstStyle/>
          <a:p>
            <a:r>
              <a:rPr lang="en-GB" dirty="0">
                <a:solidFill>
                  <a:schemeClr val="bg1"/>
                </a:solidFill>
                <a:latin typeface="Ubuntu" panose="020B0504030602030204" pitchFamily="34" charset="0"/>
              </a:rPr>
              <a:t>Core UI</a:t>
            </a:r>
          </a:p>
        </p:txBody>
      </p:sp>
      <p:pic>
        <p:nvPicPr>
          <p:cNvPr id="113" name="Picture 112">
            <a:extLst>
              <a:ext uri="{FF2B5EF4-FFF2-40B4-BE49-F238E27FC236}">
                <a16:creationId xmlns:a16="http://schemas.microsoft.com/office/drawing/2014/main" id="{8F41B980-A564-4E0F-8089-EFF0AE1D75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3797" y="196307"/>
            <a:ext cx="903287" cy="1416958"/>
          </a:xfrm>
          <a:prstGeom prst="rect">
            <a:avLst/>
          </a:prstGeom>
        </p:spPr>
      </p:pic>
      <p:sp>
        <p:nvSpPr>
          <p:cNvPr id="66" name="Oval 65">
            <a:extLst>
              <a:ext uri="{FF2B5EF4-FFF2-40B4-BE49-F238E27FC236}">
                <a16:creationId xmlns:a16="http://schemas.microsoft.com/office/drawing/2014/main" id="{3A95DA03-E465-4D80-A5F2-9395FF9AE30B}"/>
              </a:ext>
            </a:extLst>
          </p:cNvPr>
          <p:cNvSpPr/>
          <p:nvPr/>
        </p:nvSpPr>
        <p:spPr>
          <a:xfrm>
            <a:off x="8739059" y="3059898"/>
            <a:ext cx="1330409" cy="662718"/>
          </a:xfrm>
          <a:prstGeom prst="ellipse">
            <a:avLst/>
          </a:prstGeom>
          <a:solidFill>
            <a:srgbClr val="378966"/>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64" name="Oval 63">
            <a:extLst>
              <a:ext uri="{FF2B5EF4-FFF2-40B4-BE49-F238E27FC236}">
                <a16:creationId xmlns:a16="http://schemas.microsoft.com/office/drawing/2014/main" id="{566F0A98-56DD-4A24-A5AB-43F7BC7BA1D3}"/>
              </a:ext>
            </a:extLst>
          </p:cNvPr>
          <p:cNvSpPr/>
          <p:nvPr/>
        </p:nvSpPr>
        <p:spPr>
          <a:xfrm>
            <a:off x="7456162" y="3025467"/>
            <a:ext cx="1167994" cy="554880"/>
          </a:xfrm>
          <a:prstGeom prst="ellipse">
            <a:avLst/>
          </a:prstGeom>
          <a:solidFill>
            <a:srgbClr val="378966"/>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115" name="Rectangle 114">
            <a:extLst>
              <a:ext uri="{FF2B5EF4-FFF2-40B4-BE49-F238E27FC236}">
                <a16:creationId xmlns:a16="http://schemas.microsoft.com/office/drawing/2014/main" id="{E0E17110-41EA-4883-A8D0-BC73E0690E72}"/>
              </a:ext>
            </a:extLst>
          </p:cNvPr>
          <p:cNvSpPr/>
          <p:nvPr/>
        </p:nvSpPr>
        <p:spPr>
          <a:xfrm>
            <a:off x="7636086" y="3105866"/>
            <a:ext cx="898003" cy="369332"/>
          </a:xfrm>
          <a:prstGeom prst="rect">
            <a:avLst/>
          </a:prstGeom>
          <a:noFill/>
        </p:spPr>
        <p:txBody>
          <a:bodyPr wrap="none">
            <a:spAutoFit/>
          </a:bodyPr>
          <a:lstStyle/>
          <a:p>
            <a:r>
              <a:rPr lang="en-GB" dirty="0">
                <a:solidFill>
                  <a:schemeClr val="bg1"/>
                </a:solidFill>
                <a:latin typeface="Ubuntu" panose="020B0504030602030204" pitchFamily="34" charset="0"/>
              </a:rPr>
              <a:t>Kibana</a:t>
            </a:r>
            <a:endParaRPr lang="en-GB" dirty="0">
              <a:solidFill>
                <a:schemeClr val="bg1"/>
              </a:solidFill>
            </a:endParaRPr>
          </a:p>
        </p:txBody>
      </p:sp>
      <p:sp>
        <p:nvSpPr>
          <p:cNvPr id="123" name="Rectangle 122">
            <a:extLst>
              <a:ext uri="{FF2B5EF4-FFF2-40B4-BE49-F238E27FC236}">
                <a16:creationId xmlns:a16="http://schemas.microsoft.com/office/drawing/2014/main" id="{5CA64812-B2BA-480B-AF86-E8B4D13DACC3}"/>
              </a:ext>
            </a:extLst>
          </p:cNvPr>
          <p:cNvSpPr/>
          <p:nvPr/>
        </p:nvSpPr>
        <p:spPr>
          <a:xfrm>
            <a:off x="8774008" y="3192489"/>
            <a:ext cx="1191352" cy="369332"/>
          </a:xfrm>
          <a:prstGeom prst="rect">
            <a:avLst/>
          </a:prstGeom>
          <a:noFill/>
        </p:spPr>
        <p:txBody>
          <a:bodyPr wrap="none">
            <a:spAutoFit/>
          </a:bodyPr>
          <a:lstStyle/>
          <a:p>
            <a:r>
              <a:rPr lang="en-GB" dirty="0" err="1">
                <a:solidFill>
                  <a:schemeClr val="bg1"/>
                </a:solidFill>
                <a:latin typeface="Ubuntu" panose="020B0504030602030204" pitchFamily="34" charset="0"/>
              </a:rPr>
              <a:t>Kapacitor</a:t>
            </a:r>
            <a:endParaRPr lang="en-GB" dirty="0">
              <a:solidFill>
                <a:schemeClr val="bg1"/>
              </a:solidFill>
              <a:latin typeface="Ubuntu" panose="020B0504030602030204" pitchFamily="34" charset="0"/>
            </a:endParaRPr>
          </a:p>
        </p:txBody>
      </p:sp>
      <p:sp>
        <p:nvSpPr>
          <p:cNvPr id="52" name="Oval 51">
            <a:extLst>
              <a:ext uri="{FF2B5EF4-FFF2-40B4-BE49-F238E27FC236}">
                <a16:creationId xmlns:a16="http://schemas.microsoft.com/office/drawing/2014/main" id="{A769CE60-06AF-4A09-ACC9-D7E39C7C94D4}"/>
              </a:ext>
            </a:extLst>
          </p:cNvPr>
          <p:cNvSpPr/>
          <p:nvPr/>
        </p:nvSpPr>
        <p:spPr>
          <a:xfrm>
            <a:off x="9857471" y="2215633"/>
            <a:ext cx="1755451" cy="774574"/>
          </a:xfrm>
          <a:prstGeom prst="ellipse">
            <a:avLst/>
          </a:prstGeom>
          <a:solidFill>
            <a:srgbClr val="378966"/>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129" name="Rectangle 128">
            <a:extLst>
              <a:ext uri="{FF2B5EF4-FFF2-40B4-BE49-F238E27FC236}">
                <a16:creationId xmlns:a16="http://schemas.microsoft.com/office/drawing/2014/main" id="{D933C1D6-ED93-40A9-8A27-112CEF3AA848}"/>
              </a:ext>
            </a:extLst>
          </p:cNvPr>
          <p:cNvSpPr/>
          <p:nvPr/>
        </p:nvSpPr>
        <p:spPr>
          <a:xfrm>
            <a:off x="7895958" y="368943"/>
            <a:ext cx="718466" cy="369332"/>
          </a:xfrm>
          <a:prstGeom prst="rect">
            <a:avLst/>
          </a:prstGeom>
          <a:noFill/>
        </p:spPr>
        <p:txBody>
          <a:bodyPr wrap="none">
            <a:spAutoFit/>
          </a:bodyPr>
          <a:lstStyle/>
          <a:p>
            <a:r>
              <a:rPr lang="en-GB" dirty="0">
                <a:solidFill>
                  <a:schemeClr val="tx1">
                    <a:lumMod val="75000"/>
                    <a:lumOff val="25000"/>
                  </a:schemeClr>
                </a:solidFill>
                <a:latin typeface="Ubuntu" panose="020B0504030602030204" pitchFamily="34" charset="0"/>
              </a:rPr>
              <a:t>Slack</a:t>
            </a:r>
          </a:p>
        </p:txBody>
      </p:sp>
      <p:sp>
        <p:nvSpPr>
          <p:cNvPr id="130" name="Rectangle 129">
            <a:extLst>
              <a:ext uri="{FF2B5EF4-FFF2-40B4-BE49-F238E27FC236}">
                <a16:creationId xmlns:a16="http://schemas.microsoft.com/office/drawing/2014/main" id="{439A41D0-4787-4595-9583-0D261347BAA8}"/>
              </a:ext>
            </a:extLst>
          </p:cNvPr>
          <p:cNvSpPr/>
          <p:nvPr/>
        </p:nvSpPr>
        <p:spPr>
          <a:xfrm>
            <a:off x="8103925" y="2140536"/>
            <a:ext cx="1393330" cy="369332"/>
          </a:xfrm>
          <a:prstGeom prst="rect">
            <a:avLst/>
          </a:prstGeom>
          <a:noFill/>
        </p:spPr>
        <p:txBody>
          <a:bodyPr wrap="none">
            <a:spAutoFit/>
          </a:bodyPr>
          <a:lstStyle/>
          <a:p>
            <a:r>
              <a:rPr lang="en-GB" dirty="0" err="1">
                <a:solidFill>
                  <a:schemeClr val="bg1"/>
                </a:solidFill>
                <a:latin typeface="Ubuntu" panose="020B0504030602030204" pitchFamily="34" charset="0"/>
              </a:rPr>
              <a:t>BlazeMeter</a:t>
            </a:r>
            <a:endParaRPr lang="en-GB" dirty="0">
              <a:solidFill>
                <a:schemeClr val="bg1"/>
              </a:solidFill>
              <a:latin typeface="Ubuntu" panose="020B0504030602030204" pitchFamily="34" charset="0"/>
            </a:endParaRPr>
          </a:p>
        </p:txBody>
      </p:sp>
      <p:sp>
        <p:nvSpPr>
          <p:cNvPr id="120" name="Rectangle 119">
            <a:extLst>
              <a:ext uri="{FF2B5EF4-FFF2-40B4-BE49-F238E27FC236}">
                <a16:creationId xmlns:a16="http://schemas.microsoft.com/office/drawing/2014/main" id="{C613B590-2555-4C1C-930B-41C7E846BB41}"/>
              </a:ext>
            </a:extLst>
          </p:cNvPr>
          <p:cNvSpPr/>
          <p:nvPr/>
        </p:nvSpPr>
        <p:spPr>
          <a:xfrm>
            <a:off x="10182514" y="2409630"/>
            <a:ext cx="1124026" cy="369332"/>
          </a:xfrm>
          <a:prstGeom prst="rect">
            <a:avLst/>
          </a:prstGeom>
          <a:noFill/>
        </p:spPr>
        <p:txBody>
          <a:bodyPr wrap="none">
            <a:spAutoFit/>
          </a:bodyPr>
          <a:lstStyle/>
          <a:p>
            <a:r>
              <a:rPr lang="en-GB" dirty="0">
                <a:solidFill>
                  <a:schemeClr val="bg1"/>
                </a:solidFill>
                <a:latin typeface="Ubuntu" panose="020B0504030602030204" pitchFamily="34" charset="0"/>
              </a:rPr>
              <a:t>Logstash</a:t>
            </a:r>
          </a:p>
        </p:txBody>
      </p:sp>
      <p:sp>
        <p:nvSpPr>
          <p:cNvPr id="131" name="Oval 130">
            <a:extLst>
              <a:ext uri="{FF2B5EF4-FFF2-40B4-BE49-F238E27FC236}">
                <a16:creationId xmlns:a16="http://schemas.microsoft.com/office/drawing/2014/main" id="{934C4EC2-63EB-478A-9C14-D567D80C4603}"/>
              </a:ext>
            </a:extLst>
          </p:cNvPr>
          <p:cNvSpPr/>
          <p:nvPr/>
        </p:nvSpPr>
        <p:spPr>
          <a:xfrm>
            <a:off x="5446579" y="3665865"/>
            <a:ext cx="1799851" cy="1046623"/>
          </a:xfrm>
          <a:prstGeom prst="ellipse">
            <a:avLst/>
          </a:prstGeom>
          <a:solidFill>
            <a:schemeClr val="bg2">
              <a:lumMod val="75000"/>
            </a:schemeClr>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2B2B2D"/>
              </a:solidFill>
              <a:effectLst/>
              <a:uLnTx/>
              <a:uFillTx/>
              <a:latin typeface="Open Sans Light"/>
              <a:ea typeface="+mn-ea"/>
              <a:cs typeface="+mn-cs"/>
            </a:endParaRPr>
          </a:p>
        </p:txBody>
      </p:sp>
      <p:sp>
        <p:nvSpPr>
          <p:cNvPr id="114" name="Rectangle 113">
            <a:extLst>
              <a:ext uri="{FF2B5EF4-FFF2-40B4-BE49-F238E27FC236}">
                <a16:creationId xmlns:a16="http://schemas.microsoft.com/office/drawing/2014/main" id="{FFCD1649-B632-4552-B9FC-CF60F4E16054}"/>
              </a:ext>
            </a:extLst>
          </p:cNvPr>
          <p:cNvSpPr/>
          <p:nvPr/>
        </p:nvSpPr>
        <p:spPr>
          <a:xfrm>
            <a:off x="5904115" y="4193492"/>
            <a:ext cx="857927" cy="369332"/>
          </a:xfrm>
          <a:prstGeom prst="rect">
            <a:avLst/>
          </a:prstGeom>
          <a:noFill/>
        </p:spPr>
        <p:txBody>
          <a:bodyPr wrap="none">
            <a:spAutoFit/>
          </a:bodyPr>
          <a:lstStyle/>
          <a:p>
            <a:r>
              <a:rPr lang="en-GB" dirty="0">
                <a:solidFill>
                  <a:schemeClr val="tx1">
                    <a:lumMod val="75000"/>
                    <a:lumOff val="25000"/>
                  </a:schemeClr>
                </a:solidFill>
                <a:latin typeface="Ubuntu" panose="020B0504030602030204" pitchFamily="34" charset="0"/>
              </a:rPr>
              <a:t>Spring</a:t>
            </a:r>
            <a:endParaRPr lang="en-GB" dirty="0">
              <a:solidFill>
                <a:schemeClr val="tx1">
                  <a:lumMod val="75000"/>
                  <a:lumOff val="25000"/>
                </a:schemeClr>
              </a:solidFill>
            </a:endParaRPr>
          </a:p>
        </p:txBody>
      </p:sp>
      <p:pic>
        <p:nvPicPr>
          <p:cNvPr id="133" name="Picture 132">
            <a:extLst>
              <a:ext uri="{FF2B5EF4-FFF2-40B4-BE49-F238E27FC236}">
                <a16:creationId xmlns:a16="http://schemas.microsoft.com/office/drawing/2014/main" id="{93745773-0318-4AB3-A831-D8FC725F5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2095" y="3758798"/>
            <a:ext cx="768295" cy="554880"/>
          </a:xfrm>
          <a:prstGeom prst="rect">
            <a:avLst/>
          </a:prstGeom>
        </p:spPr>
      </p:pic>
      <p:sp>
        <p:nvSpPr>
          <p:cNvPr id="150" name="Rectangle 149">
            <a:extLst>
              <a:ext uri="{FF2B5EF4-FFF2-40B4-BE49-F238E27FC236}">
                <a16:creationId xmlns:a16="http://schemas.microsoft.com/office/drawing/2014/main" id="{6AFCE91D-7211-4C12-9AB6-0BF723D6B7A0}"/>
              </a:ext>
            </a:extLst>
          </p:cNvPr>
          <p:cNvSpPr/>
          <p:nvPr/>
        </p:nvSpPr>
        <p:spPr>
          <a:xfrm>
            <a:off x="0" y="0"/>
            <a:ext cx="12192000" cy="6857999"/>
          </a:xfrm>
          <a:prstGeom prst="rect">
            <a:avLst/>
          </a:prstGeom>
          <a:gradFill flip="none" rotWithShape="1">
            <a:gsLst>
              <a:gs pos="36000">
                <a:schemeClr val="tx1"/>
              </a:gs>
              <a:gs pos="72000">
                <a:schemeClr val="tx1">
                  <a:alpha val="0"/>
                </a:schemeClr>
              </a:gs>
            </a:gsLst>
            <a:path path="circle">
              <a:fillToRect t="100000" r="100000"/>
            </a:path>
            <a:tileRect l="-100000" b="-10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4" name="Picture 143">
            <a:extLst>
              <a:ext uri="{FF2B5EF4-FFF2-40B4-BE49-F238E27FC236}">
                <a16:creationId xmlns:a16="http://schemas.microsoft.com/office/drawing/2014/main" id="{9601EAC4-22C4-4322-9916-0E750F459D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244" y="4313678"/>
            <a:ext cx="4260974" cy="2192832"/>
          </a:xfrm>
          <a:prstGeom prst="rect">
            <a:avLst/>
          </a:prstGeom>
        </p:spPr>
      </p:pic>
      <p:sp>
        <p:nvSpPr>
          <p:cNvPr id="146" name="TextBox 145">
            <a:extLst>
              <a:ext uri="{FF2B5EF4-FFF2-40B4-BE49-F238E27FC236}">
                <a16:creationId xmlns:a16="http://schemas.microsoft.com/office/drawing/2014/main" id="{62DB8C2D-117A-418E-8085-8C61DB986DB9}"/>
              </a:ext>
            </a:extLst>
          </p:cNvPr>
          <p:cNvSpPr txBox="1"/>
          <p:nvPr/>
        </p:nvSpPr>
        <p:spPr>
          <a:xfrm>
            <a:off x="1385437" y="1941482"/>
            <a:ext cx="4073644" cy="1029861"/>
          </a:xfrm>
          <a:prstGeom prst="rect">
            <a:avLst/>
          </a:prstGeom>
          <a:noFill/>
        </p:spPr>
        <p:txBody>
          <a:bodyPr wrap="square" rtlCol="0">
            <a:spAutoFit/>
          </a:bodyPr>
          <a:lstStyle/>
          <a:p>
            <a:r>
              <a:rPr lang="en-GB" sz="2000" dirty="0">
                <a:solidFill>
                  <a:schemeClr val="bg1"/>
                </a:solidFill>
                <a:latin typeface="Ubuntu" panose="020B0504030602030204" pitchFamily="34" charset="0"/>
              </a:rPr>
              <a:t>DevOps Tools &amp; Mindset</a:t>
            </a:r>
            <a:br>
              <a:rPr lang="en-GB" sz="2000" dirty="0">
                <a:solidFill>
                  <a:schemeClr val="bg1"/>
                </a:solidFill>
                <a:latin typeface="Ubuntu" panose="020B0504030602030204" pitchFamily="34" charset="0"/>
              </a:rPr>
            </a:br>
            <a:r>
              <a:rPr lang="en-GB" sz="2000" dirty="0">
                <a:solidFill>
                  <a:schemeClr val="bg2">
                    <a:lumMod val="90000"/>
                  </a:schemeClr>
                </a:solidFill>
                <a:latin typeface="Ubuntu" panose="020B0504030602030204" pitchFamily="34" charset="0"/>
              </a:rPr>
              <a:t>Quality | Consistency | Availability | Diversity | Traceability </a:t>
            </a:r>
          </a:p>
        </p:txBody>
      </p:sp>
      <p:sp>
        <p:nvSpPr>
          <p:cNvPr id="148" name="TextBox 147">
            <a:extLst>
              <a:ext uri="{FF2B5EF4-FFF2-40B4-BE49-F238E27FC236}">
                <a16:creationId xmlns:a16="http://schemas.microsoft.com/office/drawing/2014/main" id="{39261F8C-BB4E-4126-8A6E-E52CBCE7C8AC}"/>
              </a:ext>
            </a:extLst>
          </p:cNvPr>
          <p:cNvSpPr txBox="1"/>
          <p:nvPr/>
        </p:nvSpPr>
        <p:spPr>
          <a:xfrm>
            <a:off x="1379277" y="3006377"/>
            <a:ext cx="4893505" cy="1323439"/>
          </a:xfrm>
          <a:prstGeom prst="rect">
            <a:avLst/>
          </a:prstGeom>
          <a:noFill/>
        </p:spPr>
        <p:txBody>
          <a:bodyPr wrap="square" rtlCol="0">
            <a:spAutoFit/>
          </a:bodyPr>
          <a:lstStyle/>
          <a:p>
            <a:r>
              <a:rPr lang="en-GB" sz="2000" dirty="0">
                <a:solidFill>
                  <a:schemeClr val="bg1"/>
                </a:solidFill>
                <a:latin typeface="Ubuntu" panose="020B0504030602030204" pitchFamily="34" charset="0"/>
              </a:rPr>
              <a:t>Data Science Principles &amp; Logic</a:t>
            </a:r>
            <a:br>
              <a:rPr lang="en-GB" sz="2000" dirty="0">
                <a:solidFill>
                  <a:schemeClr val="bg1"/>
                </a:solidFill>
                <a:latin typeface="Ubuntu" panose="020B0504030602030204" pitchFamily="34" charset="0"/>
              </a:rPr>
            </a:br>
            <a:r>
              <a:rPr lang="en-GB" sz="2000" dirty="0">
                <a:solidFill>
                  <a:schemeClr val="bg2">
                    <a:lumMod val="90000"/>
                  </a:schemeClr>
                </a:solidFill>
                <a:latin typeface="Ubuntu" panose="020B0504030602030204" pitchFamily="34" charset="0"/>
              </a:rPr>
              <a:t>Curiosity | Correlations | </a:t>
            </a:r>
            <a:br>
              <a:rPr lang="en-GB" sz="2000" dirty="0">
                <a:solidFill>
                  <a:schemeClr val="bg2">
                    <a:lumMod val="90000"/>
                  </a:schemeClr>
                </a:solidFill>
                <a:latin typeface="Ubuntu" panose="020B0504030602030204" pitchFamily="34" charset="0"/>
              </a:rPr>
            </a:br>
            <a:r>
              <a:rPr lang="en-GB" sz="2000" dirty="0">
                <a:solidFill>
                  <a:schemeClr val="bg2">
                    <a:lumMod val="90000"/>
                  </a:schemeClr>
                </a:solidFill>
                <a:latin typeface="Ubuntu" panose="020B0504030602030204" pitchFamily="34" charset="0"/>
              </a:rPr>
              <a:t>Aggregations | Modelling |</a:t>
            </a:r>
            <a:br>
              <a:rPr lang="en-GB" sz="2000" dirty="0">
                <a:solidFill>
                  <a:schemeClr val="bg2">
                    <a:lumMod val="90000"/>
                  </a:schemeClr>
                </a:solidFill>
                <a:latin typeface="Ubuntu" panose="020B0504030602030204" pitchFamily="34" charset="0"/>
              </a:rPr>
            </a:br>
            <a:r>
              <a:rPr lang="en-GB" sz="2000" dirty="0">
                <a:solidFill>
                  <a:schemeClr val="bg2">
                    <a:lumMod val="90000"/>
                  </a:schemeClr>
                </a:solidFill>
                <a:latin typeface="Ubuntu" panose="020B0504030602030204" pitchFamily="34" charset="0"/>
              </a:rPr>
              <a:t>Factor Analysis </a:t>
            </a:r>
          </a:p>
        </p:txBody>
      </p:sp>
      <p:sp>
        <p:nvSpPr>
          <p:cNvPr id="20" name="TextBox 19">
            <a:extLst>
              <a:ext uri="{FF2B5EF4-FFF2-40B4-BE49-F238E27FC236}">
                <a16:creationId xmlns:a16="http://schemas.microsoft.com/office/drawing/2014/main" id="{A872EF84-E830-4EDD-8FE0-059CF65DA2B2}"/>
              </a:ext>
            </a:extLst>
          </p:cNvPr>
          <p:cNvSpPr txBox="1"/>
          <p:nvPr/>
        </p:nvSpPr>
        <p:spPr>
          <a:xfrm>
            <a:off x="341749" y="887909"/>
            <a:ext cx="4967369" cy="461665"/>
          </a:xfrm>
          <a:prstGeom prst="rect">
            <a:avLst/>
          </a:prstGeom>
          <a:noFill/>
        </p:spPr>
        <p:txBody>
          <a:bodyPr wrap="square" rtlCol="0">
            <a:spAutoFit/>
          </a:bodyPr>
          <a:lstStyle/>
          <a:p>
            <a:r>
              <a:rPr lang="en-GB" sz="2400" dirty="0">
                <a:solidFill>
                  <a:schemeClr val="bg2">
                    <a:lumMod val="90000"/>
                  </a:schemeClr>
                </a:solidFill>
                <a:latin typeface="Ubuntu" panose="020B0504030602030204" pitchFamily="34" charset="0"/>
              </a:rPr>
              <a:t>Selected cuts from our tech stack</a:t>
            </a:r>
          </a:p>
        </p:txBody>
      </p:sp>
      <p:sp>
        <p:nvSpPr>
          <p:cNvPr id="8" name="TextBox 7">
            <a:extLst>
              <a:ext uri="{FF2B5EF4-FFF2-40B4-BE49-F238E27FC236}">
                <a16:creationId xmlns:a16="http://schemas.microsoft.com/office/drawing/2014/main" id="{E9E5BAFB-9493-4373-A7B3-C58DD5BDF16A}"/>
              </a:ext>
            </a:extLst>
          </p:cNvPr>
          <p:cNvSpPr txBox="1"/>
          <p:nvPr/>
        </p:nvSpPr>
        <p:spPr>
          <a:xfrm>
            <a:off x="273651" y="168077"/>
            <a:ext cx="7761224" cy="646331"/>
          </a:xfrm>
          <a:prstGeom prst="rect">
            <a:avLst/>
          </a:prstGeom>
          <a:noFill/>
        </p:spPr>
        <p:txBody>
          <a:bodyPr wrap="square" rtlCol="0">
            <a:spAutoFit/>
          </a:bodyPr>
          <a:lstStyle/>
          <a:p>
            <a:r>
              <a:rPr lang="en-GB" sz="3600" b="1" dirty="0">
                <a:solidFill>
                  <a:schemeClr val="bg1">
                    <a:lumMod val="85000"/>
                  </a:schemeClr>
                </a:solidFill>
                <a:latin typeface="Ubuntu" panose="020B0504030602030204" pitchFamily="34" charset="0"/>
              </a:rPr>
              <a:t>Topology Highlights</a:t>
            </a:r>
          </a:p>
        </p:txBody>
      </p:sp>
      <p:pic>
        <p:nvPicPr>
          <p:cNvPr id="152" name="Picture 151">
            <a:extLst>
              <a:ext uri="{FF2B5EF4-FFF2-40B4-BE49-F238E27FC236}">
                <a16:creationId xmlns:a16="http://schemas.microsoft.com/office/drawing/2014/main" id="{1A4C998F-4C8E-4BA9-BD54-440D903AE5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155" y="1968003"/>
            <a:ext cx="981895" cy="981895"/>
          </a:xfrm>
          <a:prstGeom prst="rect">
            <a:avLst/>
          </a:prstGeom>
        </p:spPr>
      </p:pic>
      <p:pic>
        <p:nvPicPr>
          <p:cNvPr id="154" name="Picture 153">
            <a:extLst>
              <a:ext uri="{FF2B5EF4-FFF2-40B4-BE49-F238E27FC236}">
                <a16:creationId xmlns:a16="http://schemas.microsoft.com/office/drawing/2014/main" id="{808E8C17-FC5E-4675-B6E0-6F4E8BC564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056" y="3021503"/>
            <a:ext cx="1048397" cy="1048397"/>
          </a:xfrm>
          <a:prstGeom prst="rect">
            <a:avLst/>
          </a:prstGeom>
        </p:spPr>
      </p:pic>
    </p:spTree>
    <p:extLst>
      <p:ext uri="{BB962C8B-B14F-4D97-AF65-F5344CB8AC3E}">
        <p14:creationId xmlns:p14="http://schemas.microsoft.com/office/powerpoint/2010/main" val="824076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300"/>
                                  </p:stCondLst>
                                  <p:childTnLst>
                                    <p:set>
                                      <p:cBhvr>
                                        <p:cTn id="6" dur="1" fill="hold">
                                          <p:stCondLst>
                                            <p:cond delay="0"/>
                                          </p:stCondLst>
                                        </p:cTn>
                                        <p:tgtEl>
                                          <p:spTgt spid="103"/>
                                        </p:tgtEl>
                                        <p:attrNameLst>
                                          <p:attrName>style.visibility</p:attrName>
                                        </p:attrNameLst>
                                      </p:cBhvr>
                                      <p:to>
                                        <p:strVal val="visible"/>
                                      </p:to>
                                    </p:set>
                                    <p:animEffect transition="in" filter="wipe(down)">
                                      <p:cBhvr>
                                        <p:cTn id="7" dur="300"/>
                                        <p:tgtEl>
                                          <p:spTgt spid="103"/>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104"/>
                                        </p:tgtEl>
                                        <p:attrNameLst>
                                          <p:attrName>style.visibility</p:attrName>
                                        </p:attrNameLst>
                                      </p:cBhvr>
                                      <p:to>
                                        <p:strVal val="visible"/>
                                      </p:to>
                                    </p:set>
                                    <p:animEffect transition="in" filter="wipe(down)">
                                      <p:cBhvr>
                                        <p:cTn id="10" dur="300"/>
                                        <p:tgtEl>
                                          <p:spTgt spid="104"/>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106"/>
                                        </p:tgtEl>
                                        <p:attrNameLst>
                                          <p:attrName>style.visibility</p:attrName>
                                        </p:attrNameLst>
                                      </p:cBhvr>
                                      <p:to>
                                        <p:strVal val="visible"/>
                                      </p:to>
                                    </p:set>
                                    <p:animEffect transition="in" filter="wipe(down)">
                                      <p:cBhvr>
                                        <p:cTn id="13" dur="300"/>
                                        <p:tgtEl>
                                          <p:spTgt spid="106"/>
                                        </p:tgtEl>
                                      </p:cBhvr>
                                    </p:animEffect>
                                  </p:childTnLst>
                                </p:cTn>
                              </p:par>
                              <p:par>
                                <p:cTn id="14" presetID="22" presetClass="entr" presetSubtype="4" fill="hold" grpId="0" nodeType="withEffect">
                                  <p:stCondLst>
                                    <p:cond delay="500"/>
                                  </p:stCondLst>
                                  <p:childTnLst>
                                    <p:set>
                                      <p:cBhvr>
                                        <p:cTn id="15" dur="1" fill="hold">
                                          <p:stCondLst>
                                            <p:cond delay="0"/>
                                          </p:stCondLst>
                                        </p:cTn>
                                        <p:tgtEl>
                                          <p:spTgt spid="107"/>
                                        </p:tgtEl>
                                        <p:attrNameLst>
                                          <p:attrName>style.visibility</p:attrName>
                                        </p:attrNameLst>
                                      </p:cBhvr>
                                      <p:to>
                                        <p:strVal val="visible"/>
                                      </p:to>
                                    </p:set>
                                    <p:animEffect transition="in" filter="wipe(down)">
                                      <p:cBhvr>
                                        <p:cTn id="16" dur="300"/>
                                        <p:tgtEl>
                                          <p:spTgt spid="107"/>
                                        </p:tgtEl>
                                      </p:cBhvr>
                                    </p:animEffect>
                                  </p:childTnLst>
                                </p:cTn>
                              </p:par>
                              <p:par>
                                <p:cTn id="17" presetID="22" presetClass="entr" presetSubtype="4" fill="hold" grpId="0" nodeType="withEffect">
                                  <p:stCondLst>
                                    <p:cond delay="50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300"/>
                                        <p:tgtEl>
                                          <p:spTgt spid="105"/>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10" presetClass="entr" presetSubtype="0" fill="hold" grpId="0" nodeType="withEffect">
                                  <p:stCondLst>
                                    <p:cond delay="7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80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80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grpId="0" nodeType="withEffect">
                                  <p:stCondLst>
                                    <p:cond delay="110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140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9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grpId="0" nodeType="withEffect">
                                  <p:stCondLst>
                                    <p:cond delay="110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grpId="0" nodeType="withEffect">
                                  <p:stCondLst>
                                    <p:cond delay="130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16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wipe(down)">
                                      <p:cBhvr>
                                        <p:cTn id="70" dur="700"/>
                                        <p:tgtEl>
                                          <p:spTgt spid="109"/>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wipe(down)">
                                      <p:cBhvr>
                                        <p:cTn id="73" dur="500"/>
                                        <p:tgtEl>
                                          <p:spTgt spid="108"/>
                                        </p:tgtEl>
                                      </p:cBhvr>
                                    </p:animEffect>
                                  </p:childTnLst>
                                </p:cTn>
                              </p:par>
                              <p:par>
                                <p:cTn id="74" presetID="10" presetClass="entr" presetSubtype="0" fill="hold" grpId="0" nodeType="withEffect">
                                  <p:stCondLst>
                                    <p:cond delay="700"/>
                                  </p:stCondLst>
                                  <p:childTnLst>
                                    <p:set>
                                      <p:cBhvr>
                                        <p:cTn id="75" dur="1" fill="hold">
                                          <p:stCondLst>
                                            <p:cond delay="0"/>
                                          </p:stCondLst>
                                        </p:cTn>
                                        <p:tgtEl>
                                          <p:spTgt spid="131"/>
                                        </p:tgtEl>
                                        <p:attrNameLst>
                                          <p:attrName>style.visibility</p:attrName>
                                        </p:attrNameLst>
                                      </p:cBhvr>
                                      <p:to>
                                        <p:strVal val="visible"/>
                                      </p:to>
                                    </p:set>
                                    <p:animEffect transition="in" filter="fade">
                                      <p:cBhvr>
                                        <p:cTn id="76"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50" grpId="0" animBg="1"/>
      <p:bldP spid="51" grpId="0" animBg="1"/>
      <p:bldP spid="53" grpId="0" animBg="1"/>
      <p:bldP spid="55" grpId="0" animBg="1"/>
      <p:bldP spid="57" grpId="0" animBg="1"/>
      <p:bldP spid="58" grpId="0" animBg="1"/>
      <p:bldP spid="59" grpId="0" animBg="1"/>
      <p:bldP spid="60" grpId="0" animBg="1"/>
      <p:bldP spid="61" grpId="0" animBg="1"/>
      <p:bldP spid="62" grpId="0" animBg="1"/>
      <p:bldP spid="65" grpId="0" animBg="1"/>
      <p:bldP spid="93" grpId="0" animBg="1"/>
      <p:bldP spid="103" grpId="0" animBg="1"/>
      <p:bldP spid="104" grpId="0" animBg="1"/>
      <p:bldP spid="105" grpId="0" animBg="1"/>
      <p:bldP spid="106" grpId="0" animBg="1"/>
      <p:bldP spid="107" grpId="0" animBg="1"/>
      <p:bldP spid="108" grpId="0" animBg="1"/>
      <p:bldP spid="109" grpId="0" animBg="1"/>
      <p:bldP spid="66" grpId="0" animBg="1"/>
      <p:bldP spid="64" grpId="0" animBg="1"/>
      <p:bldP spid="52" grpId="0" animBg="1"/>
      <p:bldP spid="1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DD7F93-99B1-44DD-9A95-ABAA21AF1D67}"/>
              </a:ext>
            </a:extLst>
          </p:cNvPr>
          <p:cNvSpPr/>
          <p:nvPr/>
        </p:nvSpPr>
        <p:spPr>
          <a:xfrm>
            <a:off x="0" y="22239"/>
            <a:ext cx="12192000" cy="6882105"/>
          </a:xfrm>
          <a:prstGeom prst="rect">
            <a:avLst/>
          </a:prstGeom>
          <a:gradFill>
            <a:gsLst>
              <a:gs pos="17000">
                <a:schemeClr val="tx1">
                  <a:alpha val="0"/>
                </a:schemeClr>
              </a:gs>
              <a:gs pos="7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sp>
        <p:nvSpPr>
          <p:cNvPr id="19" name="TextBox 18"/>
          <p:cNvSpPr txBox="1"/>
          <p:nvPr/>
        </p:nvSpPr>
        <p:spPr>
          <a:xfrm>
            <a:off x="802893" y="881860"/>
            <a:ext cx="11009661" cy="646331"/>
          </a:xfrm>
          <a:prstGeom prst="rect">
            <a:avLst/>
          </a:prstGeom>
          <a:noFill/>
        </p:spPr>
        <p:txBody>
          <a:bodyPr wrap="square" rtlCol="0">
            <a:spAutoFit/>
          </a:bodyPr>
          <a:lstStyle/>
          <a:p>
            <a:pPr algn="just" defTabSz="1219170"/>
            <a:r>
              <a:rPr lang="en-US" dirty="0">
                <a:solidFill>
                  <a:schemeClr val="bg1"/>
                </a:solidFill>
                <a:latin typeface="Ubuntu" panose="020B0504030602030204" pitchFamily="34" charset="0"/>
              </a:rPr>
              <a:t>The test is triggered by an event, for example a developer checking in the latest code or an environment component being updated.</a:t>
            </a:r>
            <a:endParaRPr lang="en-US" dirty="0">
              <a:solidFill>
                <a:schemeClr val="bg2">
                  <a:lumMod val="90000"/>
                </a:schemeClr>
              </a:solidFill>
              <a:latin typeface="Ubuntu" panose="020B0504030602030204" pitchFamily="34" charset="0"/>
            </a:endParaRPr>
          </a:p>
        </p:txBody>
      </p:sp>
      <p:sp>
        <p:nvSpPr>
          <p:cNvPr id="8" name="Oval 7"/>
          <p:cNvSpPr/>
          <p:nvPr/>
        </p:nvSpPr>
        <p:spPr>
          <a:xfrm>
            <a:off x="199707" y="2900717"/>
            <a:ext cx="2153177" cy="1896427"/>
          </a:xfrm>
          <a:prstGeom prst="ellipse">
            <a:avLst/>
          </a:prstGeom>
          <a:gradFill flip="none" rotWithShape="1">
            <a:gsLst>
              <a:gs pos="0">
                <a:srgbClr val="45C1A4">
                  <a:shade val="30000"/>
                  <a:satMod val="115000"/>
                  <a:alpha val="0"/>
                </a:srgbClr>
              </a:gs>
              <a:gs pos="50000">
                <a:srgbClr val="45C1A4">
                  <a:shade val="67500"/>
                  <a:satMod val="115000"/>
                  <a:alpha val="75000"/>
                </a:srgbClr>
              </a:gs>
              <a:gs pos="100000">
                <a:srgbClr val="45C1A4">
                  <a:shade val="100000"/>
                  <a:satMod val="115000"/>
                  <a:alpha val="7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b="1" dirty="0">
                <a:solidFill>
                  <a:schemeClr val="bg1">
                    <a:lumMod val="65000"/>
                  </a:schemeClr>
                </a:solidFill>
                <a:latin typeface="Ubuntu" panose="020B0504030602030204" pitchFamily="34" charset="0"/>
              </a:rPr>
              <a:t>TESTING STARTS</a:t>
            </a:r>
            <a:endParaRPr lang="en-US" sz="1400" b="1" dirty="0">
              <a:solidFill>
                <a:schemeClr val="bg1"/>
              </a:solidFill>
              <a:latin typeface="Ubuntu" panose="020B0504030602030204" pitchFamily="34" charset="0"/>
            </a:endParaRPr>
          </a:p>
          <a:p>
            <a:pPr algn="ctr" defTabSz="1219170"/>
            <a:r>
              <a:rPr lang="en-US" sz="1867" b="1" dirty="0">
                <a:solidFill>
                  <a:schemeClr val="bg1"/>
                </a:solidFill>
                <a:latin typeface="Ubuntu" panose="020B0504030602030204" pitchFamily="34" charset="0"/>
              </a:rPr>
              <a:t>TRIGGER EVENTS</a:t>
            </a:r>
          </a:p>
        </p:txBody>
      </p:sp>
      <p:sp>
        <p:nvSpPr>
          <p:cNvPr id="24" name="Oval 23"/>
          <p:cNvSpPr/>
          <p:nvPr/>
        </p:nvSpPr>
        <p:spPr>
          <a:xfrm>
            <a:off x="1381599" y="1872339"/>
            <a:ext cx="1867245" cy="1676143"/>
          </a:xfrm>
          <a:prstGeom prst="ellipse">
            <a:avLst/>
          </a:prstGeom>
          <a:gradFill flip="none" rotWithShape="1">
            <a:gsLst>
              <a:gs pos="0">
                <a:srgbClr val="B9D533">
                  <a:shade val="30000"/>
                  <a:satMod val="115000"/>
                  <a:alpha val="75000"/>
                </a:srgbClr>
              </a:gs>
              <a:gs pos="50000">
                <a:srgbClr val="B9D533">
                  <a:shade val="67500"/>
                  <a:satMod val="115000"/>
                  <a:alpha val="75000"/>
                </a:srgbClr>
              </a:gs>
              <a:gs pos="100000">
                <a:srgbClr val="B9D533">
                  <a:shade val="100000"/>
                  <a:satMod val="115000"/>
                  <a:alpha val="7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b="1" dirty="0">
                <a:solidFill>
                  <a:schemeClr val="bg1">
                    <a:lumMod val="65000"/>
                  </a:schemeClr>
                </a:solidFill>
                <a:latin typeface="Ubuntu" panose="020B0504030602030204" pitchFamily="34" charset="0"/>
              </a:rPr>
              <a:t>CUSTOMER INPUT</a:t>
            </a:r>
            <a:endParaRPr lang="en-US" sz="1867" b="1" dirty="0">
              <a:solidFill>
                <a:schemeClr val="bg1"/>
              </a:solidFill>
              <a:latin typeface="Ubuntu" panose="020B0504030602030204" pitchFamily="34" charset="0"/>
            </a:endParaRPr>
          </a:p>
          <a:p>
            <a:pPr algn="ctr" defTabSz="1219170"/>
            <a:r>
              <a:rPr lang="en-US" sz="1867" b="1" dirty="0">
                <a:solidFill>
                  <a:schemeClr val="bg1"/>
                </a:solidFill>
                <a:latin typeface="Ubuntu" panose="020B0504030602030204" pitchFamily="34" charset="0"/>
              </a:rPr>
              <a:t>TEST DATA</a:t>
            </a:r>
          </a:p>
        </p:txBody>
      </p:sp>
      <p:grpSp>
        <p:nvGrpSpPr>
          <p:cNvPr id="3" name="Group 2"/>
          <p:cNvGrpSpPr/>
          <p:nvPr/>
        </p:nvGrpSpPr>
        <p:grpSpPr>
          <a:xfrm>
            <a:off x="7077404" y="4217719"/>
            <a:ext cx="4968409" cy="810543"/>
            <a:chOff x="4972153" y="1970935"/>
            <a:chExt cx="2514281" cy="810543"/>
          </a:xfrm>
        </p:grpSpPr>
        <p:sp>
          <p:nvSpPr>
            <p:cNvPr id="27" name="TextBox 26"/>
            <p:cNvSpPr txBox="1"/>
            <p:nvPr/>
          </p:nvSpPr>
          <p:spPr>
            <a:xfrm>
              <a:off x="5248169" y="1970935"/>
              <a:ext cx="2238265" cy="810543"/>
            </a:xfrm>
            <a:prstGeom prst="rect">
              <a:avLst/>
            </a:prstGeom>
            <a:noFill/>
          </p:spPr>
          <p:txBody>
            <a:bodyPr wrap="square" rtlCol="0">
              <a:spAutoFit/>
            </a:bodyPr>
            <a:lstStyle/>
            <a:p>
              <a:pPr defTabSz="1219170"/>
              <a:r>
                <a:rPr lang="en-GB" sz="1867" b="1" dirty="0">
                  <a:solidFill>
                    <a:schemeClr val="bg1"/>
                  </a:solidFill>
                  <a:latin typeface="Ubuntu" panose="020B0504030602030204" pitchFamily="34" charset="0"/>
                </a:rPr>
                <a:t>CHOREOGRAPHY</a:t>
              </a:r>
              <a:endParaRPr lang="en-CA" sz="1867" b="1" dirty="0">
                <a:solidFill>
                  <a:schemeClr val="bg1"/>
                </a:solidFill>
                <a:latin typeface="Ubuntu" panose="020B0504030602030204" pitchFamily="34" charset="0"/>
              </a:endParaRPr>
            </a:p>
            <a:p>
              <a:pPr defTabSz="1219170"/>
              <a:r>
                <a:rPr lang="en-US" sz="1400" dirty="0">
                  <a:solidFill>
                    <a:schemeClr val="bg1"/>
                  </a:solidFill>
                  <a:latin typeface="Ubuntu" panose="020B0504030602030204" pitchFamily="34" charset="0"/>
                </a:rPr>
                <a:t>Sequencing of events and outcomes. Moves product through the refinery and executes the logic.</a:t>
              </a:r>
            </a:p>
          </p:txBody>
        </p:sp>
        <p:cxnSp>
          <p:nvCxnSpPr>
            <p:cNvPr id="33" name="Straight Arrow Connector 32"/>
            <p:cNvCxnSpPr/>
            <p:nvPr/>
          </p:nvCxnSpPr>
          <p:spPr>
            <a:xfrm>
              <a:off x="4972153" y="2482155"/>
              <a:ext cx="276016" cy="0"/>
            </a:xfrm>
            <a:prstGeom prst="straightConnector1">
              <a:avLst/>
            </a:prstGeom>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6545174" y="1833532"/>
            <a:ext cx="516607" cy="2963619"/>
            <a:chOff x="4565983" y="1871352"/>
            <a:chExt cx="387455" cy="2925800"/>
          </a:xfrm>
        </p:grpSpPr>
        <p:cxnSp>
          <p:nvCxnSpPr>
            <p:cNvPr id="39" name="Straight Connector 38"/>
            <p:cNvCxnSpPr/>
            <p:nvPr/>
          </p:nvCxnSpPr>
          <p:spPr>
            <a:xfrm flipV="1">
              <a:off x="4953438" y="1871352"/>
              <a:ext cx="0" cy="29258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565983" y="1871352"/>
              <a:ext cx="38745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565983" y="4797152"/>
              <a:ext cx="38745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583589" y="5159145"/>
            <a:ext cx="9911725" cy="1405793"/>
            <a:chOff x="1519419" y="4025375"/>
            <a:chExt cx="7433794" cy="1330463"/>
          </a:xfrm>
        </p:grpSpPr>
        <p:sp>
          <p:nvSpPr>
            <p:cNvPr id="32" name="TextBox 31"/>
            <p:cNvSpPr txBox="1"/>
            <p:nvPr/>
          </p:nvSpPr>
          <p:spPr>
            <a:xfrm>
              <a:off x="1668558" y="4144558"/>
              <a:ext cx="6796996" cy="523220"/>
            </a:xfrm>
            <a:prstGeom prst="rect">
              <a:avLst/>
            </a:prstGeom>
            <a:noFill/>
          </p:spPr>
          <p:txBody>
            <a:bodyPr wrap="square" rtlCol="0">
              <a:spAutoFit/>
            </a:bodyPr>
            <a:lstStyle/>
            <a:p>
              <a:pPr defTabSz="1219170"/>
              <a:r>
                <a:rPr lang="en-US" sz="2800" b="1" dirty="0">
                  <a:solidFill>
                    <a:schemeClr val="bg1"/>
                  </a:solidFill>
                  <a:latin typeface="Ubuntu" panose="020B0504030602030204" pitchFamily="34" charset="0"/>
                </a:rPr>
                <a:t>Analytics and Data Driven Consequences</a:t>
              </a:r>
              <a:endParaRPr lang="en-CA" sz="2800" b="1" dirty="0">
                <a:solidFill>
                  <a:schemeClr val="bg1"/>
                </a:solidFill>
                <a:latin typeface="Ubuntu" panose="020B0504030602030204" pitchFamily="34" charset="0"/>
              </a:endParaRPr>
            </a:p>
          </p:txBody>
        </p:sp>
        <p:sp>
          <p:nvSpPr>
            <p:cNvPr id="36" name="TextBox 35"/>
            <p:cNvSpPr txBox="1"/>
            <p:nvPr/>
          </p:nvSpPr>
          <p:spPr>
            <a:xfrm>
              <a:off x="1692940" y="4569370"/>
              <a:ext cx="7260273" cy="786468"/>
            </a:xfrm>
            <a:prstGeom prst="rect">
              <a:avLst/>
            </a:prstGeom>
            <a:noFill/>
          </p:spPr>
          <p:txBody>
            <a:bodyPr wrap="square" rtlCol="0">
              <a:spAutoFit/>
            </a:bodyPr>
            <a:lstStyle/>
            <a:p>
              <a:pPr defTabSz="1219170"/>
              <a:r>
                <a:rPr lang="en-US" sz="1600" dirty="0">
                  <a:solidFill>
                    <a:schemeClr val="bg1">
                      <a:lumMod val="65000"/>
                    </a:schemeClr>
                  </a:solidFill>
                  <a:latin typeface="Ubuntu" panose="020B0504030602030204" pitchFamily="34" charset="0"/>
                </a:rPr>
                <a:t>“What we can measure – we can manage” – Peter Drucker</a:t>
              </a:r>
              <a:br>
                <a:rPr lang="en-US" sz="1600" dirty="0">
                  <a:solidFill>
                    <a:schemeClr val="bg1">
                      <a:lumMod val="65000"/>
                    </a:schemeClr>
                  </a:solidFill>
                  <a:latin typeface="Ubuntu" panose="020B0504030602030204" pitchFamily="34" charset="0"/>
                </a:rPr>
              </a:br>
              <a:r>
                <a:rPr lang="en-US" sz="1600" dirty="0">
                  <a:solidFill>
                    <a:schemeClr val="bg1"/>
                  </a:solidFill>
                  <a:latin typeface="Ubuntu" panose="020B0504030602030204" pitchFamily="34" charset="0"/>
                </a:rPr>
                <a:t>We extract all available data, enrich it into evidence then extract meaning. It’s at this point it’s  clear   what we need to focus on; then it gets really interesting. </a:t>
              </a:r>
            </a:p>
          </p:txBody>
        </p:sp>
        <p:cxnSp>
          <p:nvCxnSpPr>
            <p:cNvPr id="37" name="Straight Connector 36"/>
            <p:cNvCxnSpPr/>
            <p:nvPr/>
          </p:nvCxnSpPr>
          <p:spPr>
            <a:xfrm>
              <a:off x="1519419" y="4025375"/>
              <a:ext cx="614892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5" name="Text Box 7"/>
          <p:cNvSpPr txBox="1">
            <a:spLocks noChangeArrowheads="1"/>
          </p:cNvSpPr>
          <p:nvPr/>
        </p:nvSpPr>
        <p:spPr bwMode="auto">
          <a:xfrm>
            <a:off x="802893" y="172130"/>
            <a:ext cx="6373220" cy="697563"/>
          </a:xfrm>
          <a:prstGeom prst="rect">
            <a:avLst/>
          </a:prstGeom>
          <a:noFill/>
          <a:ln w="9525">
            <a:noFill/>
            <a:miter lim="800000"/>
            <a:headEnd/>
            <a:tailEnd/>
          </a:ln>
        </p:spPr>
        <p:txBody>
          <a:bodyPr wrap="none" lIns="60960" tIns="30480" rIns="60960" bIns="30480">
            <a:spAutoFit/>
          </a:bodyPr>
          <a:lstStyle/>
          <a:p>
            <a:pPr defTabSz="1450940"/>
            <a:r>
              <a:rPr lang="en-CA" sz="4133" b="1" spc="-200" dirty="0">
                <a:solidFill>
                  <a:schemeClr val="bg1"/>
                </a:solidFill>
                <a:latin typeface="Ubuntu" panose="020B0504030602030204" pitchFamily="34" charset="0"/>
              </a:rPr>
              <a:t>Data Driven Test Pipelining</a:t>
            </a:r>
          </a:p>
        </p:txBody>
      </p:sp>
      <p:sp>
        <p:nvSpPr>
          <p:cNvPr id="45" name="Oval 44">
            <a:extLst>
              <a:ext uri="{FF2B5EF4-FFF2-40B4-BE49-F238E27FC236}">
                <a16:creationId xmlns:a16="http://schemas.microsoft.com/office/drawing/2014/main" id="{B6A41343-5D37-4037-8434-FEBF27E23285}"/>
              </a:ext>
            </a:extLst>
          </p:cNvPr>
          <p:cNvSpPr/>
          <p:nvPr/>
        </p:nvSpPr>
        <p:spPr>
          <a:xfrm>
            <a:off x="2684351" y="1646719"/>
            <a:ext cx="4145655" cy="1676143"/>
          </a:xfrm>
          <a:prstGeom prst="ellipse">
            <a:avLst/>
          </a:prstGeom>
          <a:gradFill flip="none" rotWithShape="1">
            <a:gsLst>
              <a:gs pos="0">
                <a:schemeClr val="accent6">
                  <a:lumMod val="50000"/>
                </a:schemeClr>
              </a:gs>
              <a:gs pos="50000">
                <a:schemeClr val="accent6">
                  <a:lumMod val="50000"/>
                </a:schemeClr>
              </a:gs>
              <a:gs pos="100000">
                <a:srgbClr val="B9D533">
                  <a:shade val="100000"/>
                  <a:satMod val="115000"/>
                  <a:alpha val="7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b="1" dirty="0">
                <a:solidFill>
                  <a:schemeClr val="bg1">
                    <a:lumMod val="65000"/>
                  </a:schemeClr>
                </a:solidFill>
                <a:latin typeface="Ubuntu" panose="020B0504030602030204" pitchFamily="34" charset="0"/>
              </a:rPr>
              <a:t>ROBOTIC PROCESS AUTOMATION</a:t>
            </a:r>
            <a:endParaRPr lang="en-US" sz="1400" b="1" dirty="0">
              <a:solidFill>
                <a:schemeClr val="bg1"/>
              </a:solidFill>
              <a:latin typeface="Ubuntu" panose="020B0504030602030204" pitchFamily="34" charset="0"/>
            </a:endParaRPr>
          </a:p>
          <a:p>
            <a:pPr algn="ctr" defTabSz="1219170"/>
            <a:r>
              <a:rPr lang="en-US" sz="1867" b="1" dirty="0">
                <a:solidFill>
                  <a:schemeClr val="bg1"/>
                </a:solidFill>
                <a:latin typeface="Ubuntu" panose="020B0504030602030204" pitchFamily="34" charset="0"/>
              </a:rPr>
              <a:t>TEST CHOREOGRAPHY</a:t>
            </a:r>
          </a:p>
        </p:txBody>
      </p:sp>
      <p:sp>
        <p:nvSpPr>
          <p:cNvPr id="46" name="Oval 45">
            <a:extLst>
              <a:ext uri="{FF2B5EF4-FFF2-40B4-BE49-F238E27FC236}">
                <a16:creationId xmlns:a16="http://schemas.microsoft.com/office/drawing/2014/main" id="{B0765D63-0D5F-4230-96D2-423D57C18239}"/>
              </a:ext>
            </a:extLst>
          </p:cNvPr>
          <p:cNvSpPr/>
          <p:nvPr/>
        </p:nvSpPr>
        <p:spPr>
          <a:xfrm>
            <a:off x="4154960" y="2925154"/>
            <a:ext cx="2404564" cy="1742013"/>
          </a:xfrm>
          <a:prstGeom prst="ellipse">
            <a:avLst/>
          </a:prstGeom>
          <a:gradFill flip="none" rotWithShape="1">
            <a:gsLst>
              <a:gs pos="0">
                <a:srgbClr val="45C1A4">
                  <a:shade val="30000"/>
                  <a:satMod val="115000"/>
                  <a:alpha val="75000"/>
                </a:srgbClr>
              </a:gs>
              <a:gs pos="50000">
                <a:schemeClr val="tx2">
                  <a:lumMod val="50000"/>
                </a:schemeClr>
              </a:gs>
              <a:gs pos="100000">
                <a:schemeClr val="tx2">
                  <a:lumMod val="5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b="1" dirty="0">
                <a:solidFill>
                  <a:schemeClr val="bg1">
                    <a:lumMod val="65000"/>
                  </a:schemeClr>
                </a:solidFill>
                <a:latin typeface="Ubuntu" panose="020B0504030602030204" pitchFamily="34" charset="0"/>
              </a:rPr>
              <a:t> POLYMORPHIC</a:t>
            </a:r>
            <a:r>
              <a:rPr lang="en-US" sz="1400" b="1" dirty="0">
                <a:solidFill>
                  <a:schemeClr val="bg1"/>
                </a:solidFill>
                <a:latin typeface="Ubuntu" panose="020B0504030602030204" pitchFamily="34" charset="0"/>
              </a:rPr>
              <a:t> </a:t>
            </a:r>
            <a:r>
              <a:rPr lang="en-US" sz="1867" b="1" dirty="0">
                <a:solidFill>
                  <a:schemeClr val="bg1"/>
                </a:solidFill>
                <a:latin typeface="Ubuntu" panose="020B0504030602030204" pitchFamily="34" charset="0"/>
              </a:rPr>
              <a:t>  </a:t>
            </a:r>
          </a:p>
          <a:p>
            <a:pPr algn="ctr" defTabSz="1219170"/>
            <a:r>
              <a:rPr lang="en-US" sz="1867" b="1" dirty="0">
                <a:solidFill>
                  <a:schemeClr val="bg1"/>
                </a:solidFill>
                <a:latin typeface="Ubuntu" panose="020B0504030602030204" pitchFamily="34" charset="0"/>
              </a:rPr>
              <a:t>   ANALYTICS</a:t>
            </a:r>
          </a:p>
        </p:txBody>
      </p:sp>
      <p:pic>
        <p:nvPicPr>
          <p:cNvPr id="15" name="Picture 14">
            <a:extLst>
              <a:ext uri="{FF2B5EF4-FFF2-40B4-BE49-F238E27FC236}">
                <a16:creationId xmlns:a16="http://schemas.microsoft.com/office/drawing/2014/main" id="{44E22718-CF80-46AA-9A1A-847407F74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08" y="5107317"/>
            <a:ext cx="1493542" cy="1493542"/>
          </a:xfrm>
          <a:prstGeom prst="rect">
            <a:avLst/>
          </a:prstGeom>
        </p:spPr>
      </p:pic>
      <p:grpSp>
        <p:nvGrpSpPr>
          <p:cNvPr id="48" name="Group 47">
            <a:extLst>
              <a:ext uri="{FF2B5EF4-FFF2-40B4-BE49-F238E27FC236}">
                <a16:creationId xmlns:a16="http://schemas.microsoft.com/office/drawing/2014/main" id="{A9F520C9-F1AA-4343-A52D-A1D7EAD65B33}"/>
              </a:ext>
            </a:extLst>
          </p:cNvPr>
          <p:cNvGrpSpPr/>
          <p:nvPr/>
        </p:nvGrpSpPr>
        <p:grpSpPr>
          <a:xfrm>
            <a:off x="7069794" y="3335698"/>
            <a:ext cx="4968409" cy="810543"/>
            <a:chOff x="4972153" y="1970935"/>
            <a:chExt cx="2514281" cy="810543"/>
          </a:xfrm>
        </p:grpSpPr>
        <p:sp>
          <p:nvSpPr>
            <p:cNvPr id="49" name="TextBox 48">
              <a:extLst>
                <a:ext uri="{FF2B5EF4-FFF2-40B4-BE49-F238E27FC236}">
                  <a16:creationId xmlns:a16="http://schemas.microsoft.com/office/drawing/2014/main" id="{4CF4FF09-BD37-4731-9BF8-E546237DD8E2}"/>
                </a:ext>
              </a:extLst>
            </p:cNvPr>
            <p:cNvSpPr txBox="1"/>
            <p:nvPr/>
          </p:nvSpPr>
          <p:spPr>
            <a:xfrm>
              <a:off x="5248169" y="1970935"/>
              <a:ext cx="2238265" cy="810543"/>
            </a:xfrm>
            <a:prstGeom prst="rect">
              <a:avLst/>
            </a:prstGeom>
            <a:noFill/>
          </p:spPr>
          <p:txBody>
            <a:bodyPr wrap="square" rtlCol="0">
              <a:spAutoFit/>
            </a:bodyPr>
            <a:lstStyle/>
            <a:p>
              <a:pPr defTabSz="1219170"/>
              <a:r>
                <a:rPr lang="en-GB" sz="1867" b="1" dirty="0">
                  <a:solidFill>
                    <a:schemeClr val="bg1"/>
                  </a:solidFill>
                  <a:latin typeface="Ubuntu" panose="020B0504030602030204" pitchFamily="34" charset="0"/>
                </a:rPr>
                <a:t>DATA EXTRACTION</a:t>
              </a:r>
              <a:endParaRPr lang="en-CA" sz="1867" b="1" dirty="0">
                <a:solidFill>
                  <a:schemeClr val="bg1"/>
                </a:solidFill>
                <a:latin typeface="Ubuntu" panose="020B0504030602030204" pitchFamily="34" charset="0"/>
              </a:endParaRPr>
            </a:p>
            <a:p>
              <a:pPr defTabSz="1219170"/>
              <a:r>
                <a:rPr lang="en-US" sz="1400" dirty="0">
                  <a:solidFill>
                    <a:schemeClr val="bg1"/>
                  </a:solidFill>
                  <a:latin typeface="Ubuntu" panose="020B0504030602030204" pitchFamily="34" charset="0"/>
                </a:rPr>
                <a:t>Extractors, loggers, shippers, APM agents. Event movement machinery from source to refinery.</a:t>
              </a:r>
            </a:p>
          </p:txBody>
        </p:sp>
        <p:cxnSp>
          <p:nvCxnSpPr>
            <p:cNvPr id="50" name="Straight Arrow Connector 49">
              <a:extLst>
                <a:ext uri="{FF2B5EF4-FFF2-40B4-BE49-F238E27FC236}">
                  <a16:creationId xmlns:a16="http://schemas.microsoft.com/office/drawing/2014/main" id="{1DF8B1CC-676D-4CE8-BF08-4C4F4009A054}"/>
                </a:ext>
              </a:extLst>
            </p:cNvPr>
            <p:cNvCxnSpPr/>
            <p:nvPr/>
          </p:nvCxnSpPr>
          <p:spPr>
            <a:xfrm>
              <a:off x="4972153" y="2482155"/>
              <a:ext cx="276016" cy="0"/>
            </a:xfrm>
            <a:prstGeom prst="straightConnector1">
              <a:avLst/>
            </a:prstGeom>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FCA75ABB-7E89-478A-B75A-A18B579AC437}"/>
              </a:ext>
            </a:extLst>
          </p:cNvPr>
          <p:cNvGrpSpPr/>
          <p:nvPr/>
        </p:nvGrpSpPr>
        <p:grpSpPr>
          <a:xfrm>
            <a:off x="7077056" y="1633213"/>
            <a:ext cx="4954233" cy="810543"/>
            <a:chOff x="4972153" y="2204941"/>
            <a:chExt cx="2507107" cy="810543"/>
          </a:xfrm>
        </p:grpSpPr>
        <p:sp>
          <p:nvSpPr>
            <p:cNvPr id="52" name="TextBox 51">
              <a:extLst>
                <a:ext uri="{FF2B5EF4-FFF2-40B4-BE49-F238E27FC236}">
                  <a16:creationId xmlns:a16="http://schemas.microsoft.com/office/drawing/2014/main" id="{9B1AB829-797A-41DF-99BC-79A15FB4A90E}"/>
                </a:ext>
              </a:extLst>
            </p:cNvPr>
            <p:cNvSpPr txBox="1"/>
            <p:nvPr/>
          </p:nvSpPr>
          <p:spPr>
            <a:xfrm>
              <a:off x="5240995" y="2204941"/>
              <a:ext cx="2238265" cy="810543"/>
            </a:xfrm>
            <a:prstGeom prst="rect">
              <a:avLst/>
            </a:prstGeom>
            <a:noFill/>
          </p:spPr>
          <p:txBody>
            <a:bodyPr wrap="square" rtlCol="0">
              <a:spAutoFit/>
            </a:bodyPr>
            <a:lstStyle/>
            <a:p>
              <a:pPr defTabSz="1219170"/>
              <a:r>
                <a:rPr lang="en-GB" sz="1867" b="1" dirty="0">
                  <a:solidFill>
                    <a:schemeClr val="bg1"/>
                  </a:solidFill>
                  <a:latin typeface="Ubuntu" panose="020B0504030602030204" pitchFamily="34" charset="0"/>
                </a:rPr>
                <a:t>TRIGGER EVENTS</a:t>
              </a:r>
              <a:endParaRPr lang="en-CA" sz="1867" b="1" dirty="0">
                <a:solidFill>
                  <a:schemeClr val="bg1"/>
                </a:solidFill>
                <a:latin typeface="Ubuntu" panose="020B0504030602030204" pitchFamily="34" charset="0"/>
              </a:endParaRPr>
            </a:p>
            <a:p>
              <a:pPr defTabSz="1219170"/>
              <a:r>
                <a:rPr lang="en-US" sz="1400" dirty="0">
                  <a:solidFill>
                    <a:schemeClr val="bg1"/>
                  </a:solidFill>
                  <a:latin typeface="Ubuntu" panose="020B0504030602030204" pitchFamily="34" charset="0"/>
                </a:rPr>
                <a:t>Elimination of manual testing processes; instead lock the test trigger into a significant event.</a:t>
              </a:r>
            </a:p>
          </p:txBody>
        </p:sp>
        <p:cxnSp>
          <p:nvCxnSpPr>
            <p:cNvPr id="53" name="Straight Arrow Connector 52">
              <a:extLst>
                <a:ext uri="{FF2B5EF4-FFF2-40B4-BE49-F238E27FC236}">
                  <a16:creationId xmlns:a16="http://schemas.microsoft.com/office/drawing/2014/main" id="{F0559368-8810-4455-95BC-F92F2F7EE3BF}"/>
                </a:ext>
              </a:extLst>
            </p:cNvPr>
            <p:cNvCxnSpPr/>
            <p:nvPr/>
          </p:nvCxnSpPr>
          <p:spPr>
            <a:xfrm>
              <a:off x="4972153" y="2482155"/>
              <a:ext cx="276016" cy="0"/>
            </a:xfrm>
            <a:prstGeom prst="straightConnector1">
              <a:avLst/>
            </a:prstGeom>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4E69C64-A04D-4A73-A4D0-7910ED55CBC2}"/>
              </a:ext>
            </a:extLst>
          </p:cNvPr>
          <p:cNvGrpSpPr/>
          <p:nvPr/>
        </p:nvGrpSpPr>
        <p:grpSpPr>
          <a:xfrm>
            <a:off x="7070142" y="2453678"/>
            <a:ext cx="4968409" cy="810543"/>
            <a:chOff x="4972153" y="1970935"/>
            <a:chExt cx="2514281" cy="810543"/>
          </a:xfrm>
        </p:grpSpPr>
        <p:sp>
          <p:nvSpPr>
            <p:cNvPr id="55" name="TextBox 54">
              <a:extLst>
                <a:ext uri="{FF2B5EF4-FFF2-40B4-BE49-F238E27FC236}">
                  <a16:creationId xmlns:a16="http://schemas.microsoft.com/office/drawing/2014/main" id="{D8B6D04B-7DEB-487B-9260-0ED0BD143BD1}"/>
                </a:ext>
              </a:extLst>
            </p:cNvPr>
            <p:cNvSpPr txBox="1"/>
            <p:nvPr/>
          </p:nvSpPr>
          <p:spPr>
            <a:xfrm>
              <a:off x="5248169" y="1970935"/>
              <a:ext cx="2238265" cy="810543"/>
            </a:xfrm>
            <a:prstGeom prst="rect">
              <a:avLst/>
            </a:prstGeom>
            <a:noFill/>
          </p:spPr>
          <p:txBody>
            <a:bodyPr wrap="square" rtlCol="0">
              <a:spAutoFit/>
            </a:bodyPr>
            <a:lstStyle/>
            <a:p>
              <a:pPr defTabSz="1219170"/>
              <a:r>
                <a:rPr lang="en-GB" sz="1867" b="1" dirty="0">
                  <a:solidFill>
                    <a:schemeClr val="bg1"/>
                  </a:solidFill>
                  <a:latin typeface="Ubuntu" panose="020B0504030602030204" pitchFamily="34" charset="0"/>
                </a:rPr>
                <a:t>TEST DATA</a:t>
              </a:r>
              <a:endParaRPr lang="en-CA" sz="1867" b="1" dirty="0">
                <a:solidFill>
                  <a:schemeClr val="bg1"/>
                </a:solidFill>
                <a:latin typeface="Ubuntu" panose="020B0504030602030204" pitchFamily="34" charset="0"/>
              </a:endParaRPr>
            </a:p>
            <a:p>
              <a:pPr defTabSz="1219170"/>
              <a:r>
                <a:rPr lang="en-US" sz="1400" dirty="0">
                  <a:solidFill>
                    <a:schemeClr val="bg1"/>
                  </a:solidFill>
                  <a:latin typeface="Ubuntu" panose="020B0504030602030204" pitchFamily="34" charset="0"/>
                </a:rPr>
                <a:t>Monitoring, analysis and automatic canonical correlation of test data with outcomes. </a:t>
              </a:r>
            </a:p>
          </p:txBody>
        </p:sp>
        <p:cxnSp>
          <p:nvCxnSpPr>
            <p:cNvPr id="56" name="Straight Arrow Connector 55">
              <a:extLst>
                <a:ext uri="{FF2B5EF4-FFF2-40B4-BE49-F238E27FC236}">
                  <a16:creationId xmlns:a16="http://schemas.microsoft.com/office/drawing/2014/main" id="{4194A3A8-8292-43DA-B480-E49083224763}"/>
                </a:ext>
              </a:extLst>
            </p:cNvPr>
            <p:cNvCxnSpPr/>
            <p:nvPr/>
          </p:nvCxnSpPr>
          <p:spPr>
            <a:xfrm>
              <a:off x="4972153" y="2482155"/>
              <a:ext cx="276016" cy="0"/>
            </a:xfrm>
            <a:prstGeom prst="straightConnector1">
              <a:avLst/>
            </a:prstGeom>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1" name="Oval 20"/>
          <p:cNvSpPr/>
          <p:nvPr/>
        </p:nvSpPr>
        <p:spPr>
          <a:xfrm>
            <a:off x="1903448" y="3180136"/>
            <a:ext cx="2864477" cy="1606211"/>
          </a:xfrm>
          <a:prstGeom prst="ellipse">
            <a:avLst/>
          </a:prstGeom>
          <a:gradFill flip="none" rotWithShape="1">
            <a:gsLst>
              <a:gs pos="0">
                <a:srgbClr val="0E7FB7">
                  <a:shade val="30000"/>
                  <a:satMod val="115000"/>
                  <a:alpha val="75000"/>
                </a:srgbClr>
              </a:gs>
              <a:gs pos="50000">
                <a:srgbClr val="0E7FB7">
                  <a:shade val="67500"/>
                  <a:satMod val="115000"/>
                  <a:alpha val="75000"/>
                </a:srgbClr>
              </a:gs>
              <a:gs pos="100000">
                <a:srgbClr val="0E7FB7">
                  <a:shade val="100000"/>
                  <a:satMod val="115000"/>
                  <a:alpha val="7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b="1" dirty="0">
                <a:solidFill>
                  <a:schemeClr val="bg1">
                    <a:lumMod val="65000"/>
                  </a:schemeClr>
                </a:solidFill>
                <a:latin typeface="Ubuntu" panose="020B0504030602030204" pitchFamily="34" charset="0"/>
              </a:rPr>
              <a:t>EXTRACTION:</a:t>
            </a:r>
          </a:p>
          <a:p>
            <a:pPr algn="ctr" defTabSz="1219170"/>
            <a:r>
              <a:rPr lang="en-US" sz="1400" b="1" dirty="0">
                <a:solidFill>
                  <a:schemeClr val="bg1"/>
                </a:solidFill>
                <a:latin typeface="Ubuntu" panose="020B0504030602030204" pitchFamily="34" charset="0"/>
              </a:rPr>
              <a:t>MACHINE DATA</a:t>
            </a:r>
            <a:br>
              <a:rPr lang="en-US" sz="1400" b="1" dirty="0">
                <a:solidFill>
                  <a:schemeClr val="bg1"/>
                </a:solidFill>
                <a:latin typeface="Ubuntu" panose="020B0504030602030204" pitchFamily="34" charset="0"/>
              </a:rPr>
            </a:br>
            <a:r>
              <a:rPr lang="en-US" sz="1400" b="1" dirty="0">
                <a:solidFill>
                  <a:schemeClr val="bg1"/>
                </a:solidFill>
                <a:latin typeface="Ubuntu" panose="020B0504030602030204" pitchFamily="34" charset="0"/>
              </a:rPr>
              <a:t>METRICS EVENTS, PATTERNS &amp; DEVIATIONS</a:t>
            </a:r>
            <a:br>
              <a:rPr lang="en-US" sz="1600" b="1" dirty="0">
                <a:solidFill>
                  <a:schemeClr val="bg1"/>
                </a:solidFill>
                <a:latin typeface="Ubuntu" panose="020B0504030602030204" pitchFamily="34" charset="0"/>
              </a:rPr>
            </a:br>
            <a:endParaRPr lang="en-US" sz="1600" b="1" dirty="0">
              <a:solidFill>
                <a:schemeClr val="bg1"/>
              </a:solidFill>
              <a:latin typeface="Ubuntu" panose="020B0504030602030204" pitchFamily="34" charset="0"/>
            </a:endParaRPr>
          </a:p>
        </p:txBody>
      </p:sp>
      <p:sp>
        <p:nvSpPr>
          <p:cNvPr id="23" name="Arrow: Striped Right 22">
            <a:extLst>
              <a:ext uri="{FF2B5EF4-FFF2-40B4-BE49-F238E27FC236}">
                <a16:creationId xmlns:a16="http://schemas.microsoft.com/office/drawing/2014/main" id="{718E8B0D-BFC7-45A9-B678-D9644DF7F270}"/>
              </a:ext>
            </a:extLst>
          </p:cNvPr>
          <p:cNvSpPr/>
          <p:nvPr/>
        </p:nvSpPr>
        <p:spPr>
          <a:xfrm rot="19992543">
            <a:off x="5898905" y="3016796"/>
            <a:ext cx="448006" cy="408687"/>
          </a:xfrm>
          <a:prstGeom prst="stripedRightArrow">
            <a:avLst>
              <a:gd name="adj1" fmla="val 36301"/>
              <a:gd name="adj2"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Arrow: Striped Right 56">
            <a:extLst>
              <a:ext uri="{FF2B5EF4-FFF2-40B4-BE49-F238E27FC236}">
                <a16:creationId xmlns:a16="http://schemas.microsoft.com/office/drawing/2014/main" id="{F3116A53-8A9F-4669-B1D2-64D0AA8EF749}"/>
              </a:ext>
            </a:extLst>
          </p:cNvPr>
          <p:cNvSpPr/>
          <p:nvPr/>
        </p:nvSpPr>
        <p:spPr>
          <a:xfrm>
            <a:off x="6215428" y="3558687"/>
            <a:ext cx="448006" cy="408687"/>
          </a:xfrm>
          <a:prstGeom prst="stripedRightArrow">
            <a:avLst>
              <a:gd name="adj1" fmla="val 36301"/>
              <a:gd name="adj2"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Arrow: Striped Right 57">
            <a:extLst>
              <a:ext uri="{FF2B5EF4-FFF2-40B4-BE49-F238E27FC236}">
                <a16:creationId xmlns:a16="http://schemas.microsoft.com/office/drawing/2014/main" id="{196F86DB-9416-471D-A85E-5DF51BFD5A59}"/>
              </a:ext>
            </a:extLst>
          </p:cNvPr>
          <p:cNvSpPr/>
          <p:nvPr/>
        </p:nvSpPr>
        <p:spPr>
          <a:xfrm rot="1374872">
            <a:off x="5892731" y="4121128"/>
            <a:ext cx="448006" cy="408687"/>
          </a:xfrm>
          <a:prstGeom prst="stripedRightArrow">
            <a:avLst>
              <a:gd name="adj1" fmla="val 36301"/>
              <a:gd name="adj2"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892698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p:nvPr>
            <p:extLst>
              <p:ext uri="{D42A27DB-BD31-4B8C-83A1-F6EECF244321}">
                <p14:modId xmlns:p14="http://schemas.microsoft.com/office/powerpoint/2010/main" val="2520087860"/>
              </p:ext>
            </p:extLst>
          </p:nvPr>
        </p:nvGraphicFramePr>
        <p:xfrm>
          <a:off x="-203200" y="1440236"/>
          <a:ext cx="12192000" cy="3149600"/>
        </p:xfrm>
        <a:graphic>
          <a:graphicData uri="http://schemas.openxmlformats.org/drawingml/2006/chart">
            <c:chart xmlns:c="http://schemas.openxmlformats.org/drawingml/2006/chart" xmlns:r="http://schemas.openxmlformats.org/officeDocument/2006/relationships" r:id="rId3"/>
          </a:graphicData>
        </a:graphic>
      </p:graphicFrame>
      <p:sp>
        <p:nvSpPr>
          <p:cNvPr id="47" name="Down Arrow Callout 46"/>
          <p:cNvSpPr/>
          <p:nvPr/>
        </p:nvSpPr>
        <p:spPr>
          <a:xfrm>
            <a:off x="1221801" y="2606507"/>
            <a:ext cx="1401752" cy="831679"/>
          </a:xfrm>
          <a:prstGeom prst="downArrowCallout">
            <a:avLst>
              <a:gd name="adj1" fmla="val 50000"/>
              <a:gd name="adj2" fmla="val 25000"/>
              <a:gd name="adj3" fmla="val 25000"/>
              <a:gd name="adj4" fmla="val 7500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1375467"/>
            <a:r>
              <a:rPr lang="en-US" sz="1400" b="1" dirty="0">
                <a:solidFill>
                  <a:srgbClr val="FFFFFF"/>
                </a:solidFill>
                <a:latin typeface="Ubuntu" panose="020B0504030602030204" pitchFamily="34" charset="0"/>
              </a:rPr>
              <a:t>INCEPTION</a:t>
            </a:r>
          </a:p>
        </p:txBody>
      </p:sp>
      <p:sp>
        <p:nvSpPr>
          <p:cNvPr id="48" name="Oval 47"/>
          <p:cNvSpPr/>
          <p:nvPr/>
        </p:nvSpPr>
        <p:spPr>
          <a:xfrm>
            <a:off x="1771863" y="3460922"/>
            <a:ext cx="281957" cy="281957"/>
          </a:xfrm>
          <a:prstGeom prst="ellipse">
            <a:avLst/>
          </a:prstGeom>
          <a:solidFill>
            <a:schemeClr val="bg1">
              <a:lumMod val="95000"/>
              <a:alpha val="7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Ubuntu" panose="020B0504030602030204" pitchFamily="34" charset="0"/>
            </a:endParaRPr>
          </a:p>
        </p:txBody>
      </p:sp>
      <p:sp>
        <p:nvSpPr>
          <p:cNvPr id="49" name="Down Arrow Callout 48"/>
          <p:cNvSpPr/>
          <p:nvPr/>
        </p:nvSpPr>
        <p:spPr>
          <a:xfrm>
            <a:off x="3149600" y="1989937"/>
            <a:ext cx="1401752" cy="1275356"/>
          </a:xfrm>
          <a:prstGeom prst="downArrowCallout">
            <a:avLst>
              <a:gd name="adj1" fmla="val 50000"/>
              <a:gd name="adj2" fmla="val 25000"/>
              <a:gd name="adj3" fmla="val 25000"/>
              <a:gd name="adj4" fmla="val 7500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defTabSz="1375467"/>
            <a:r>
              <a:rPr lang="en-US" sz="1400" b="1" dirty="0">
                <a:solidFill>
                  <a:srgbClr val="FFFFFF"/>
                </a:solidFill>
                <a:latin typeface="Ubuntu" panose="020B0504030602030204" pitchFamily="34" charset="0"/>
              </a:rPr>
              <a:t>DATA ACQUISITION</a:t>
            </a:r>
          </a:p>
        </p:txBody>
      </p:sp>
      <p:sp>
        <p:nvSpPr>
          <p:cNvPr id="50" name="Oval 49"/>
          <p:cNvSpPr/>
          <p:nvPr/>
        </p:nvSpPr>
        <p:spPr>
          <a:xfrm>
            <a:off x="3702263" y="3287718"/>
            <a:ext cx="281957" cy="281957"/>
          </a:xfrm>
          <a:prstGeom prst="ellipse">
            <a:avLst/>
          </a:prstGeom>
          <a:solidFill>
            <a:schemeClr val="bg1">
              <a:lumMod val="95000"/>
              <a:alpha val="7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Ubuntu" panose="020B0504030602030204" pitchFamily="34" charset="0"/>
            </a:endParaRPr>
          </a:p>
        </p:txBody>
      </p:sp>
      <p:sp>
        <p:nvSpPr>
          <p:cNvPr id="51" name="Down Arrow Callout 50"/>
          <p:cNvSpPr/>
          <p:nvPr/>
        </p:nvSpPr>
        <p:spPr>
          <a:xfrm>
            <a:off x="5254145" y="2091641"/>
            <a:ext cx="1401752" cy="669251"/>
          </a:xfrm>
          <a:prstGeom prst="downArrowCallout">
            <a:avLst>
              <a:gd name="adj1" fmla="val 50000"/>
              <a:gd name="adj2" fmla="val 25000"/>
              <a:gd name="adj3" fmla="val 25000"/>
              <a:gd name="adj4" fmla="val 75000"/>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1375467"/>
            <a:r>
              <a:rPr lang="en-US" sz="1600" b="1" dirty="0">
                <a:solidFill>
                  <a:srgbClr val="FFFFFF"/>
                </a:solidFill>
                <a:latin typeface="Ubuntu" panose="020B0504030602030204" pitchFamily="34" charset="0"/>
              </a:rPr>
              <a:t>ANALYSIS</a:t>
            </a:r>
          </a:p>
        </p:txBody>
      </p:sp>
      <p:sp>
        <p:nvSpPr>
          <p:cNvPr id="52" name="Oval 51"/>
          <p:cNvSpPr/>
          <p:nvPr/>
        </p:nvSpPr>
        <p:spPr>
          <a:xfrm>
            <a:off x="5814043" y="2765621"/>
            <a:ext cx="281957" cy="281957"/>
          </a:xfrm>
          <a:prstGeom prst="ellipse">
            <a:avLst/>
          </a:prstGeom>
          <a:solidFill>
            <a:schemeClr val="bg1">
              <a:lumMod val="95000"/>
              <a:alpha val="7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Ubuntu" panose="020B0504030602030204" pitchFamily="34" charset="0"/>
            </a:endParaRPr>
          </a:p>
        </p:txBody>
      </p:sp>
      <p:sp>
        <p:nvSpPr>
          <p:cNvPr id="53" name="Down Arrow Callout 52"/>
          <p:cNvSpPr/>
          <p:nvPr/>
        </p:nvSpPr>
        <p:spPr>
          <a:xfrm>
            <a:off x="7640650" y="1188001"/>
            <a:ext cx="1401752" cy="1070751"/>
          </a:xfrm>
          <a:prstGeom prst="downArrowCallout">
            <a:avLst>
              <a:gd name="adj1" fmla="val 50000"/>
              <a:gd name="adj2" fmla="val 25000"/>
              <a:gd name="adj3" fmla="val 25000"/>
              <a:gd name="adj4" fmla="val 750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1375467"/>
            <a:r>
              <a:rPr lang="en-US" sz="1600" b="1" dirty="0">
                <a:solidFill>
                  <a:srgbClr val="FFFFFF"/>
                </a:solidFill>
                <a:latin typeface="Ubuntu" panose="020B0504030602030204" pitchFamily="34" charset="0"/>
              </a:rPr>
              <a:t>DATA DRIVEN DECISIONS</a:t>
            </a:r>
          </a:p>
        </p:txBody>
      </p:sp>
      <p:sp>
        <p:nvSpPr>
          <p:cNvPr id="54" name="Oval 53"/>
          <p:cNvSpPr/>
          <p:nvPr/>
        </p:nvSpPr>
        <p:spPr>
          <a:xfrm>
            <a:off x="8189389" y="2265179"/>
            <a:ext cx="281957" cy="281957"/>
          </a:xfrm>
          <a:prstGeom prst="ellipse">
            <a:avLst/>
          </a:prstGeom>
          <a:solidFill>
            <a:schemeClr val="bg1">
              <a:lumMod val="95000"/>
              <a:alpha val="70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Ubuntu" panose="020B0504030602030204" pitchFamily="34" charset="0"/>
            </a:endParaRPr>
          </a:p>
        </p:txBody>
      </p:sp>
      <p:sp>
        <p:nvSpPr>
          <p:cNvPr id="55" name="Down Arrow Callout 54"/>
          <p:cNvSpPr/>
          <p:nvPr/>
        </p:nvSpPr>
        <p:spPr>
          <a:xfrm>
            <a:off x="9592801" y="910101"/>
            <a:ext cx="2378383" cy="1243487"/>
          </a:xfrm>
          <a:prstGeom prst="downArrowCallout">
            <a:avLst>
              <a:gd name="adj1" fmla="val 50000"/>
              <a:gd name="adj2" fmla="val 25000"/>
              <a:gd name="adj3" fmla="val 25000"/>
              <a:gd name="adj4" fmla="val 75000"/>
            </a:avLst>
          </a:prstGeom>
          <a:gradFill>
            <a:gsLst>
              <a:gs pos="83000">
                <a:schemeClr val="accent1">
                  <a:lumMod val="60000"/>
                  <a:lumOff val="40000"/>
                </a:schemeClr>
              </a:gs>
              <a:gs pos="100000">
                <a:schemeClr val="bg1"/>
              </a:gs>
            </a:gsLst>
          </a:gradFill>
          <a:ln/>
        </p:spPr>
        <p:style>
          <a:lnRef idx="1">
            <a:schemeClr val="accent5"/>
          </a:lnRef>
          <a:fillRef idx="3">
            <a:schemeClr val="accent5"/>
          </a:fillRef>
          <a:effectRef idx="2">
            <a:schemeClr val="accent5"/>
          </a:effectRef>
          <a:fontRef idx="minor">
            <a:schemeClr val="lt1"/>
          </a:fontRef>
        </p:style>
        <p:txBody>
          <a:bodyPr rtlCol="0" anchor="ctr"/>
          <a:lstStyle/>
          <a:p>
            <a:pPr algn="ctr" defTabSz="1375467"/>
            <a:r>
              <a:rPr lang="en-US" sz="1600" b="1" dirty="0">
                <a:solidFill>
                  <a:srgbClr val="002060"/>
                </a:solidFill>
                <a:latin typeface="Ubuntu" panose="020B0504030602030204" pitchFamily="34" charset="0"/>
              </a:rPr>
              <a:t>TRANFORMATION &amp; CONTINUOUS IMPROVEMENT</a:t>
            </a:r>
          </a:p>
        </p:txBody>
      </p:sp>
      <p:sp>
        <p:nvSpPr>
          <p:cNvPr id="56" name="Oval 55"/>
          <p:cNvSpPr/>
          <p:nvPr/>
        </p:nvSpPr>
        <p:spPr>
          <a:xfrm>
            <a:off x="10642132" y="2151969"/>
            <a:ext cx="281957" cy="281957"/>
          </a:xfrm>
          <a:prstGeom prst="ellipse">
            <a:avLst/>
          </a:prstGeom>
          <a:solidFill>
            <a:schemeClr val="bg1">
              <a:lumMod val="95000"/>
              <a:alpha val="7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latin typeface="Ubuntu" panose="020B0504030602030204" pitchFamily="34" charset="0"/>
            </a:endParaRPr>
          </a:p>
        </p:txBody>
      </p:sp>
      <p:grpSp>
        <p:nvGrpSpPr>
          <p:cNvPr id="57" name="Group 56"/>
          <p:cNvGrpSpPr/>
          <p:nvPr/>
        </p:nvGrpSpPr>
        <p:grpSpPr>
          <a:xfrm>
            <a:off x="571962" y="5104419"/>
            <a:ext cx="2153333" cy="1522908"/>
            <a:chOff x="453057" y="1784343"/>
            <a:chExt cx="1318594" cy="1701807"/>
          </a:xfrm>
        </p:grpSpPr>
        <p:sp>
          <p:nvSpPr>
            <p:cNvPr id="58" name="Round Same Side Corner Rectangle 57"/>
            <p:cNvSpPr/>
            <p:nvPr/>
          </p:nvSpPr>
          <p:spPr>
            <a:xfrm>
              <a:off x="453057" y="1784343"/>
              <a:ext cx="1318594" cy="457200"/>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1400" b="1" dirty="0">
                  <a:solidFill>
                    <a:srgbClr val="FFFFFF"/>
                  </a:solidFill>
                  <a:latin typeface="Ubuntu" panose="020B0504030602030204" pitchFamily="34" charset="0"/>
                </a:rPr>
                <a:t>INCEPTION</a:t>
              </a:r>
            </a:p>
          </p:txBody>
        </p:sp>
        <p:sp>
          <p:nvSpPr>
            <p:cNvPr id="59" name="Rectangle 58"/>
            <p:cNvSpPr/>
            <p:nvPr/>
          </p:nvSpPr>
          <p:spPr>
            <a:xfrm>
              <a:off x="453057" y="2266950"/>
              <a:ext cx="1318594" cy="121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1200" dirty="0">
                  <a:solidFill>
                    <a:srgbClr val="262626">
                      <a:lumMod val="75000"/>
                      <a:lumOff val="25000"/>
                    </a:srgbClr>
                  </a:solidFill>
                  <a:latin typeface="Ubuntu" panose="020B0504030602030204" pitchFamily="34" charset="0"/>
                </a:rPr>
                <a:t>Establish data driven strategy. Choose technology stack and design orchestration</a:t>
              </a:r>
            </a:p>
          </p:txBody>
        </p:sp>
      </p:grpSp>
      <p:grpSp>
        <p:nvGrpSpPr>
          <p:cNvPr id="61" name="Group 60"/>
          <p:cNvGrpSpPr/>
          <p:nvPr/>
        </p:nvGrpSpPr>
        <p:grpSpPr>
          <a:xfrm>
            <a:off x="2799208" y="5093061"/>
            <a:ext cx="2153333" cy="1534267"/>
            <a:chOff x="453057" y="1771650"/>
            <a:chExt cx="1318594" cy="1714500"/>
          </a:xfrm>
        </p:grpSpPr>
        <p:sp>
          <p:nvSpPr>
            <p:cNvPr id="62" name="Round Same Side Corner Rectangle 61"/>
            <p:cNvSpPr/>
            <p:nvPr/>
          </p:nvSpPr>
          <p:spPr>
            <a:xfrm>
              <a:off x="453057" y="1771650"/>
              <a:ext cx="1318594" cy="45720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1400" b="1" dirty="0">
                  <a:solidFill>
                    <a:srgbClr val="FFFFFF"/>
                  </a:solidFill>
                  <a:latin typeface="Ubuntu" panose="020B0504030602030204" pitchFamily="34" charset="0"/>
                </a:rPr>
                <a:t>DATA EXTRACTION</a:t>
              </a:r>
            </a:p>
          </p:txBody>
        </p:sp>
        <p:sp>
          <p:nvSpPr>
            <p:cNvPr id="63" name="Rectangle 62"/>
            <p:cNvSpPr/>
            <p:nvPr/>
          </p:nvSpPr>
          <p:spPr>
            <a:xfrm>
              <a:off x="453057" y="2266950"/>
              <a:ext cx="1318594" cy="121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1200" dirty="0">
                  <a:solidFill>
                    <a:srgbClr val="262626">
                      <a:lumMod val="75000"/>
                      <a:lumOff val="25000"/>
                    </a:srgbClr>
                  </a:solidFill>
                  <a:latin typeface="Ubuntu" panose="020B0504030602030204" pitchFamily="34" charset="0"/>
                </a:rPr>
                <a:t>Begin extracting and enriching machine and behavioral data from sources</a:t>
              </a:r>
              <a:endParaRPr lang="en-US" sz="1200" b="1" dirty="0">
                <a:solidFill>
                  <a:srgbClr val="262626">
                    <a:lumMod val="75000"/>
                    <a:lumOff val="25000"/>
                  </a:srgbClr>
                </a:solidFill>
                <a:latin typeface="Ubuntu" panose="020B0504030602030204" pitchFamily="34" charset="0"/>
              </a:endParaRPr>
            </a:p>
          </p:txBody>
        </p:sp>
      </p:grpSp>
      <p:grpSp>
        <p:nvGrpSpPr>
          <p:cNvPr id="66" name="Group 65"/>
          <p:cNvGrpSpPr/>
          <p:nvPr/>
        </p:nvGrpSpPr>
        <p:grpSpPr>
          <a:xfrm>
            <a:off x="5026455" y="5093061"/>
            <a:ext cx="2153333" cy="1534267"/>
            <a:chOff x="453057" y="1771650"/>
            <a:chExt cx="1318594" cy="1714500"/>
          </a:xfrm>
        </p:grpSpPr>
        <p:sp>
          <p:nvSpPr>
            <p:cNvPr id="67" name="Round Same Side Corner Rectangle 66"/>
            <p:cNvSpPr/>
            <p:nvPr/>
          </p:nvSpPr>
          <p:spPr>
            <a:xfrm>
              <a:off x="453057" y="1771650"/>
              <a:ext cx="1318594" cy="457200"/>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1400" b="1" dirty="0">
                  <a:solidFill>
                    <a:srgbClr val="FFFFFF"/>
                  </a:solidFill>
                  <a:latin typeface="Ubuntu" panose="020B0504030602030204" pitchFamily="34" charset="0"/>
                </a:rPr>
                <a:t>ANALYSIS</a:t>
              </a:r>
            </a:p>
          </p:txBody>
        </p:sp>
        <p:sp>
          <p:nvSpPr>
            <p:cNvPr id="68" name="Rectangle 67"/>
            <p:cNvSpPr/>
            <p:nvPr/>
          </p:nvSpPr>
          <p:spPr>
            <a:xfrm>
              <a:off x="453057" y="2266950"/>
              <a:ext cx="1318594" cy="121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1200" dirty="0">
                  <a:solidFill>
                    <a:srgbClr val="262626">
                      <a:lumMod val="75000"/>
                      <a:lumOff val="25000"/>
                    </a:srgbClr>
                  </a:solidFill>
                  <a:latin typeface="Ubuntu" panose="020B0504030602030204" pitchFamily="34" charset="0"/>
                </a:rPr>
                <a:t>Analyze data, build theories, experiment with the results and accept the truth </a:t>
              </a:r>
              <a:endParaRPr lang="en-US" sz="1200" b="1" dirty="0">
                <a:solidFill>
                  <a:srgbClr val="262626">
                    <a:lumMod val="75000"/>
                    <a:lumOff val="25000"/>
                  </a:srgbClr>
                </a:solidFill>
                <a:latin typeface="Ubuntu" panose="020B0504030602030204" pitchFamily="34" charset="0"/>
              </a:endParaRPr>
            </a:p>
          </p:txBody>
        </p:sp>
      </p:grpSp>
      <p:grpSp>
        <p:nvGrpSpPr>
          <p:cNvPr id="70" name="Group 69"/>
          <p:cNvGrpSpPr/>
          <p:nvPr/>
        </p:nvGrpSpPr>
        <p:grpSpPr>
          <a:xfrm>
            <a:off x="7253702" y="5093061"/>
            <a:ext cx="2153333" cy="1534267"/>
            <a:chOff x="453057" y="1771650"/>
            <a:chExt cx="1318594" cy="1714500"/>
          </a:xfrm>
        </p:grpSpPr>
        <p:sp>
          <p:nvSpPr>
            <p:cNvPr id="71" name="Round Same Side Corner Rectangle 70"/>
            <p:cNvSpPr/>
            <p:nvPr/>
          </p:nvSpPr>
          <p:spPr>
            <a:xfrm>
              <a:off x="453057" y="1771650"/>
              <a:ext cx="1318594" cy="45720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1400" b="1" dirty="0">
                  <a:solidFill>
                    <a:srgbClr val="FFFFFF"/>
                  </a:solidFill>
                  <a:latin typeface="Ubuntu" panose="020B0504030602030204" pitchFamily="34" charset="0"/>
                </a:rPr>
                <a:t>DECISION SCIENCE</a:t>
              </a:r>
            </a:p>
          </p:txBody>
        </p:sp>
        <p:sp>
          <p:nvSpPr>
            <p:cNvPr id="72" name="Rectangle 71"/>
            <p:cNvSpPr/>
            <p:nvPr/>
          </p:nvSpPr>
          <p:spPr>
            <a:xfrm>
              <a:off x="453057" y="2266950"/>
              <a:ext cx="1318594" cy="121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1200" dirty="0">
                  <a:solidFill>
                    <a:srgbClr val="262626">
                      <a:lumMod val="75000"/>
                      <a:lumOff val="25000"/>
                    </a:srgbClr>
                  </a:solidFill>
                  <a:latin typeface="Ubuntu" panose="020B0504030602030204" pitchFamily="34" charset="0"/>
                </a:rPr>
                <a:t>Use new insights to make smarter decisions, identify new opportunities and avoid obstacles</a:t>
              </a:r>
              <a:endParaRPr lang="en-US" sz="1200" b="1" dirty="0">
                <a:solidFill>
                  <a:srgbClr val="262626">
                    <a:lumMod val="75000"/>
                    <a:lumOff val="25000"/>
                  </a:srgbClr>
                </a:solidFill>
                <a:latin typeface="Ubuntu" panose="020B0504030602030204" pitchFamily="34" charset="0"/>
              </a:endParaRPr>
            </a:p>
          </p:txBody>
        </p:sp>
      </p:grpSp>
      <p:grpSp>
        <p:nvGrpSpPr>
          <p:cNvPr id="74" name="Group 73"/>
          <p:cNvGrpSpPr/>
          <p:nvPr/>
        </p:nvGrpSpPr>
        <p:grpSpPr>
          <a:xfrm>
            <a:off x="9480948" y="5093061"/>
            <a:ext cx="2153333" cy="1534267"/>
            <a:chOff x="453057" y="1771650"/>
            <a:chExt cx="1318594" cy="1714500"/>
          </a:xfrm>
        </p:grpSpPr>
        <p:sp>
          <p:nvSpPr>
            <p:cNvPr id="75" name="Round Same Side Corner Rectangle 74"/>
            <p:cNvSpPr/>
            <p:nvPr/>
          </p:nvSpPr>
          <p:spPr>
            <a:xfrm>
              <a:off x="453057" y="1771650"/>
              <a:ext cx="1318594" cy="457200"/>
            </a:xfrm>
            <a:prstGeom prst="round2SameRect">
              <a:avLst/>
            </a:prstGeom>
            <a:gradFill flip="none" rotWithShape="1">
              <a:gsLst>
                <a:gs pos="37000">
                  <a:schemeClr val="accent1">
                    <a:lumMod val="60000"/>
                    <a:lumOff val="40000"/>
                  </a:schemeClr>
                </a:gs>
                <a:gs pos="9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1400" b="1" dirty="0">
                  <a:solidFill>
                    <a:srgbClr val="002060"/>
                  </a:solidFill>
                  <a:latin typeface="Ubuntu" panose="020B0504030602030204" pitchFamily="34" charset="0"/>
                </a:rPr>
                <a:t>TRANSFORMATION</a:t>
              </a:r>
            </a:p>
          </p:txBody>
        </p:sp>
        <p:sp>
          <p:nvSpPr>
            <p:cNvPr id="76" name="Rectangle 75"/>
            <p:cNvSpPr/>
            <p:nvPr/>
          </p:nvSpPr>
          <p:spPr>
            <a:xfrm>
              <a:off x="453057" y="2266950"/>
              <a:ext cx="1318594" cy="1219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1200" dirty="0">
                  <a:solidFill>
                    <a:srgbClr val="262626">
                      <a:lumMod val="75000"/>
                      <a:lumOff val="25000"/>
                    </a:srgbClr>
                  </a:solidFill>
                  <a:latin typeface="Ubuntu" panose="020B0504030602030204" pitchFamily="34" charset="0"/>
                </a:rPr>
                <a:t>Be data driven end to end. Pursue enrichment and tune analytics for more targeted insights. Calibrate strategy with insight </a:t>
              </a:r>
            </a:p>
          </p:txBody>
        </p:sp>
      </p:grpSp>
      <p:sp>
        <p:nvSpPr>
          <p:cNvPr id="30" name="Rectangle 29">
            <a:extLst>
              <a:ext uri="{FF2B5EF4-FFF2-40B4-BE49-F238E27FC236}">
                <a16:creationId xmlns:a16="http://schemas.microsoft.com/office/drawing/2014/main" id="{6DCF6326-571E-46CD-BD10-527B9D9BCD9E}"/>
              </a:ext>
            </a:extLst>
          </p:cNvPr>
          <p:cNvSpPr/>
          <p:nvPr/>
        </p:nvSpPr>
        <p:spPr>
          <a:xfrm>
            <a:off x="0" y="-306"/>
            <a:ext cx="12192000" cy="6858004"/>
          </a:xfrm>
          <a:prstGeom prst="rect">
            <a:avLst/>
          </a:prstGeom>
          <a:gradFill flip="none" rotWithShape="1">
            <a:gsLst>
              <a:gs pos="48000">
                <a:sysClr val="windowText" lastClr="000000">
                  <a:alpha val="0"/>
                </a:sysClr>
              </a:gs>
              <a:gs pos="100000">
                <a:sysClr val="windowText" lastClr="000000">
                  <a:alpha val="50000"/>
                </a:sysClr>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Ubuntu" panose="020B0504030602030204" pitchFamily="34" charset="0"/>
            </a:endParaRPr>
          </a:p>
        </p:txBody>
      </p:sp>
      <p:sp>
        <p:nvSpPr>
          <p:cNvPr id="31" name="Text Box 7">
            <a:extLst>
              <a:ext uri="{FF2B5EF4-FFF2-40B4-BE49-F238E27FC236}">
                <a16:creationId xmlns:a16="http://schemas.microsoft.com/office/drawing/2014/main" id="{49BF66AD-7009-4A77-A1A2-56E9C9335844}"/>
              </a:ext>
            </a:extLst>
          </p:cNvPr>
          <p:cNvSpPr txBox="1">
            <a:spLocks noChangeArrowheads="1"/>
          </p:cNvSpPr>
          <p:nvPr/>
        </p:nvSpPr>
        <p:spPr bwMode="auto">
          <a:xfrm rot="16200000">
            <a:off x="-944991" y="2431560"/>
            <a:ext cx="2598206" cy="615553"/>
          </a:xfrm>
          <a:prstGeom prst="rect">
            <a:avLst/>
          </a:prstGeom>
          <a:noFill/>
          <a:ln w="9525">
            <a:noFill/>
            <a:miter lim="800000"/>
            <a:headEnd/>
            <a:tailEnd/>
          </a:ln>
        </p:spPr>
        <p:txBody>
          <a:bodyPr wrap="square" lIns="60960" tIns="30480" rIns="60960" bIns="30480">
            <a:spAutoFit/>
          </a:bodyPr>
          <a:lstStyle/>
          <a:p>
            <a:pPr defTabSz="1450940"/>
            <a:r>
              <a:rPr lang="en-CA" sz="3600" b="1" i="1" spc="850" dirty="0">
                <a:solidFill>
                  <a:srgbClr val="00B0F0"/>
                </a:solidFill>
                <a:latin typeface="Ubuntu" panose="020B0504030602030204" pitchFamily="34" charset="0"/>
              </a:rPr>
              <a:t>VALUE</a:t>
            </a:r>
          </a:p>
        </p:txBody>
      </p:sp>
      <p:sp>
        <p:nvSpPr>
          <p:cNvPr id="32" name="Text Box 7">
            <a:extLst>
              <a:ext uri="{FF2B5EF4-FFF2-40B4-BE49-F238E27FC236}">
                <a16:creationId xmlns:a16="http://schemas.microsoft.com/office/drawing/2014/main" id="{856B5486-323C-49DA-BAB2-4DAD8AEF1492}"/>
              </a:ext>
            </a:extLst>
          </p:cNvPr>
          <p:cNvSpPr txBox="1">
            <a:spLocks noChangeArrowheads="1"/>
          </p:cNvSpPr>
          <p:nvPr/>
        </p:nvSpPr>
        <p:spPr bwMode="auto">
          <a:xfrm>
            <a:off x="6765777" y="3607554"/>
            <a:ext cx="2392692" cy="430887"/>
          </a:xfrm>
          <a:prstGeom prst="rect">
            <a:avLst/>
          </a:prstGeom>
          <a:noFill/>
          <a:ln w="9525">
            <a:noFill/>
            <a:miter lim="800000"/>
            <a:headEnd/>
            <a:tailEnd/>
          </a:ln>
        </p:spPr>
        <p:txBody>
          <a:bodyPr wrap="square" lIns="60960" tIns="30480" rIns="60960" bIns="30480">
            <a:spAutoFit/>
          </a:bodyPr>
          <a:lstStyle/>
          <a:p>
            <a:pPr algn="ctr" defTabSz="1450940"/>
            <a:r>
              <a:rPr lang="en-CA" sz="2400" b="1" i="1" spc="600" dirty="0">
                <a:solidFill>
                  <a:srgbClr val="00B0F0"/>
                </a:solidFill>
                <a:latin typeface="Ubuntu" panose="020B0504030602030204" pitchFamily="34" charset="0"/>
              </a:rPr>
              <a:t>MATURITY</a:t>
            </a:r>
          </a:p>
        </p:txBody>
      </p:sp>
      <p:sp>
        <p:nvSpPr>
          <p:cNvPr id="33" name="Text Box 7">
            <a:extLst>
              <a:ext uri="{FF2B5EF4-FFF2-40B4-BE49-F238E27FC236}">
                <a16:creationId xmlns:a16="http://schemas.microsoft.com/office/drawing/2014/main" id="{E291D95A-ADC5-4E27-A293-3E9CAAA3148B}"/>
              </a:ext>
            </a:extLst>
          </p:cNvPr>
          <p:cNvSpPr txBox="1">
            <a:spLocks noChangeArrowheads="1"/>
          </p:cNvSpPr>
          <p:nvPr/>
        </p:nvSpPr>
        <p:spPr bwMode="auto">
          <a:xfrm>
            <a:off x="1341927" y="451992"/>
            <a:ext cx="6418850" cy="697563"/>
          </a:xfrm>
          <a:prstGeom prst="rect">
            <a:avLst/>
          </a:prstGeom>
          <a:noFill/>
          <a:ln w="9525">
            <a:noFill/>
            <a:miter lim="800000"/>
            <a:headEnd/>
            <a:tailEnd/>
          </a:ln>
        </p:spPr>
        <p:txBody>
          <a:bodyPr wrap="square" lIns="60960" tIns="30480" rIns="60960" bIns="30480">
            <a:spAutoFit/>
          </a:bodyPr>
          <a:lstStyle/>
          <a:p>
            <a:pPr defTabSz="1450940"/>
            <a:r>
              <a:rPr lang="en-CA" sz="4133" b="1" spc="-200" dirty="0">
                <a:solidFill>
                  <a:prstClr val="white"/>
                </a:solidFill>
                <a:latin typeface="Ubuntu" panose="020B0504030602030204" pitchFamily="34" charset="0"/>
              </a:rPr>
              <a:t>Data Driven Engineering</a:t>
            </a:r>
          </a:p>
        </p:txBody>
      </p:sp>
      <p:pic>
        <p:nvPicPr>
          <p:cNvPr id="9" name="Picture 8">
            <a:extLst>
              <a:ext uri="{FF2B5EF4-FFF2-40B4-BE49-F238E27FC236}">
                <a16:creationId xmlns:a16="http://schemas.microsoft.com/office/drawing/2014/main" id="{5E8799AC-1887-41EE-9BC9-247785312A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332" y="4114563"/>
            <a:ext cx="931488" cy="831680"/>
          </a:xfrm>
          <a:prstGeom prst="rect">
            <a:avLst/>
          </a:prstGeom>
        </p:spPr>
      </p:pic>
      <p:pic>
        <p:nvPicPr>
          <p:cNvPr id="11" name="Picture 10">
            <a:extLst>
              <a:ext uri="{FF2B5EF4-FFF2-40B4-BE49-F238E27FC236}">
                <a16:creationId xmlns:a16="http://schemas.microsoft.com/office/drawing/2014/main" id="{8FF90495-D943-4229-BC52-8E788263B3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0239" y="4172931"/>
            <a:ext cx="773312" cy="773312"/>
          </a:xfrm>
          <a:prstGeom prst="rect">
            <a:avLst/>
          </a:prstGeom>
        </p:spPr>
      </p:pic>
      <p:sp>
        <p:nvSpPr>
          <p:cNvPr id="13" name="Arrow: Notched Right 12">
            <a:extLst>
              <a:ext uri="{FF2B5EF4-FFF2-40B4-BE49-F238E27FC236}">
                <a16:creationId xmlns:a16="http://schemas.microsoft.com/office/drawing/2014/main" id="{5E1E1F16-2BE2-4905-88E3-E35707AC471B}"/>
              </a:ext>
            </a:extLst>
          </p:cNvPr>
          <p:cNvSpPr/>
          <p:nvPr/>
        </p:nvSpPr>
        <p:spPr>
          <a:xfrm>
            <a:off x="9416471" y="3662845"/>
            <a:ext cx="1707502" cy="321539"/>
          </a:xfrm>
          <a:prstGeom prst="notchedRightArrow">
            <a:avLst/>
          </a:prstGeom>
          <a:gradFill>
            <a:gsLst>
              <a:gs pos="32000">
                <a:schemeClr val="accent1">
                  <a:lumMod val="60000"/>
                  <a:lumOff val="40000"/>
                </a:schemeClr>
              </a:gs>
              <a:gs pos="71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Arrow: Notched Right 43">
            <a:extLst>
              <a:ext uri="{FF2B5EF4-FFF2-40B4-BE49-F238E27FC236}">
                <a16:creationId xmlns:a16="http://schemas.microsoft.com/office/drawing/2014/main" id="{794A1E9D-5EBF-44FA-BABF-B4C32780F31E}"/>
              </a:ext>
            </a:extLst>
          </p:cNvPr>
          <p:cNvSpPr/>
          <p:nvPr/>
        </p:nvSpPr>
        <p:spPr>
          <a:xfrm>
            <a:off x="2367285" y="3702978"/>
            <a:ext cx="4398492" cy="321539"/>
          </a:xfrm>
          <a:prstGeom prst="notchedRightArrow">
            <a:avLst/>
          </a:prstGeom>
          <a:gradFill>
            <a:gsLst>
              <a:gs pos="32000">
                <a:schemeClr val="accent1">
                  <a:lumMod val="60000"/>
                  <a:lumOff val="40000"/>
                </a:schemeClr>
              </a:gs>
              <a:gs pos="71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5" name="Picture 14">
            <a:extLst>
              <a:ext uri="{FF2B5EF4-FFF2-40B4-BE49-F238E27FC236}">
                <a16:creationId xmlns:a16="http://schemas.microsoft.com/office/drawing/2014/main" id="{749E20E7-897A-4777-A72D-3536EA312C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993" y="4172931"/>
            <a:ext cx="773312" cy="773312"/>
          </a:xfrm>
          <a:prstGeom prst="rect">
            <a:avLst/>
          </a:prstGeom>
        </p:spPr>
      </p:pic>
      <p:pic>
        <p:nvPicPr>
          <p:cNvPr id="17" name="Picture 16">
            <a:extLst>
              <a:ext uri="{FF2B5EF4-FFF2-40B4-BE49-F238E27FC236}">
                <a16:creationId xmlns:a16="http://schemas.microsoft.com/office/drawing/2014/main" id="{D9E7F9BB-2979-49E3-8CB4-ACB0ABDB29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3160" y="4172931"/>
            <a:ext cx="773312" cy="773312"/>
          </a:xfrm>
          <a:prstGeom prst="rect">
            <a:avLst/>
          </a:prstGeom>
        </p:spPr>
      </p:pic>
      <p:sp>
        <p:nvSpPr>
          <p:cNvPr id="65" name="Arrow: Notched Right 64">
            <a:extLst>
              <a:ext uri="{FF2B5EF4-FFF2-40B4-BE49-F238E27FC236}">
                <a16:creationId xmlns:a16="http://schemas.microsoft.com/office/drawing/2014/main" id="{279D0621-4D60-4A7D-92CF-34446AF04C2E}"/>
              </a:ext>
            </a:extLst>
          </p:cNvPr>
          <p:cNvSpPr/>
          <p:nvPr/>
        </p:nvSpPr>
        <p:spPr>
          <a:xfrm rot="16200000">
            <a:off x="-527842" y="2654689"/>
            <a:ext cx="2598208" cy="321539"/>
          </a:xfrm>
          <a:prstGeom prst="notchedRightArrow">
            <a:avLst/>
          </a:prstGeom>
          <a:gradFill>
            <a:gsLst>
              <a:gs pos="32000">
                <a:schemeClr val="accent1">
                  <a:lumMod val="60000"/>
                  <a:lumOff val="40000"/>
                </a:schemeClr>
              </a:gs>
              <a:gs pos="71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9" name="Picture 18">
            <a:extLst>
              <a:ext uri="{FF2B5EF4-FFF2-40B4-BE49-F238E27FC236}">
                <a16:creationId xmlns:a16="http://schemas.microsoft.com/office/drawing/2014/main" id="{692EFFEE-2C67-4A41-B114-62263FBB08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0778" y="4172931"/>
            <a:ext cx="773311" cy="773312"/>
          </a:xfrm>
          <a:prstGeom prst="rect">
            <a:avLst/>
          </a:prstGeom>
        </p:spPr>
      </p:pic>
      <p:pic>
        <p:nvPicPr>
          <p:cNvPr id="23" name="Picture 22">
            <a:extLst>
              <a:ext uri="{FF2B5EF4-FFF2-40B4-BE49-F238E27FC236}">
                <a16:creationId xmlns:a16="http://schemas.microsoft.com/office/drawing/2014/main" id="{9A73622D-8AA6-48A6-89E9-1F3DDD4302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287" y="380992"/>
            <a:ext cx="801949" cy="801949"/>
          </a:xfrm>
          <a:prstGeom prst="rect">
            <a:avLst/>
          </a:prstGeom>
        </p:spPr>
      </p:pic>
    </p:spTree>
    <p:extLst>
      <p:ext uri="{BB962C8B-B14F-4D97-AF65-F5344CB8AC3E}">
        <p14:creationId xmlns:p14="http://schemas.microsoft.com/office/powerpoint/2010/main" val="157297145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F51E51-261D-4A95-9FF7-A936E4A0A92D}"/>
              </a:ext>
            </a:extLst>
          </p:cNvPr>
          <p:cNvSpPr/>
          <p:nvPr/>
        </p:nvSpPr>
        <p:spPr>
          <a:xfrm>
            <a:off x="0" y="0"/>
            <a:ext cx="12192000" cy="6857999"/>
          </a:xfrm>
          <a:prstGeom prst="rect">
            <a:avLst/>
          </a:prstGeom>
          <a:no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04808176-E1C8-4F13-973B-DE846862C1DE}"/>
              </a:ext>
            </a:extLst>
          </p:cNvPr>
          <p:cNvSpPr/>
          <p:nvPr/>
        </p:nvSpPr>
        <p:spPr>
          <a:xfrm>
            <a:off x="0" y="0"/>
            <a:ext cx="12192000" cy="6882105"/>
          </a:xfrm>
          <a:prstGeom prst="rect">
            <a:avLst/>
          </a:prstGeom>
          <a:gradFill flip="none" rotWithShape="1">
            <a:gsLst>
              <a:gs pos="0">
                <a:schemeClr val="tx1">
                  <a:alpha val="0"/>
                </a:schemeClr>
              </a:gs>
              <a:gs pos="51000">
                <a:schemeClr val="tx1">
                  <a:alpha val="92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Ubuntu" panose="020B0504030602030204" pitchFamily="34" charset="0"/>
            </a:endParaRPr>
          </a:p>
        </p:txBody>
      </p:sp>
      <p:sp>
        <p:nvSpPr>
          <p:cNvPr id="17" name="Text Box 7">
            <a:extLst>
              <a:ext uri="{FF2B5EF4-FFF2-40B4-BE49-F238E27FC236}">
                <a16:creationId xmlns:a16="http://schemas.microsoft.com/office/drawing/2014/main" id="{C3CFC8F0-F901-481A-A821-7D567EA4521C}"/>
              </a:ext>
            </a:extLst>
          </p:cNvPr>
          <p:cNvSpPr txBox="1">
            <a:spLocks noChangeArrowheads="1"/>
          </p:cNvSpPr>
          <p:nvPr/>
        </p:nvSpPr>
        <p:spPr bwMode="auto">
          <a:xfrm>
            <a:off x="513645" y="358742"/>
            <a:ext cx="10951396" cy="697563"/>
          </a:xfrm>
          <a:prstGeom prst="rect">
            <a:avLst/>
          </a:prstGeom>
          <a:noFill/>
          <a:ln w="9525">
            <a:noFill/>
            <a:miter lim="800000"/>
            <a:headEnd/>
            <a:tailEnd/>
          </a:ln>
        </p:spPr>
        <p:txBody>
          <a:bodyPr wrap="none" lIns="60960" tIns="30480" rIns="60960" bIns="30480">
            <a:spAutoFit/>
          </a:bodyPr>
          <a:lstStyle/>
          <a:p>
            <a:pPr defTabSz="1450940"/>
            <a:r>
              <a:rPr lang="en-CA" sz="4133" b="1" spc="-200" dirty="0">
                <a:solidFill>
                  <a:schemeClr val="bg1"/>
                </a:solidFill>
                <a:latin typeface="Ubuntu" panose="020B0504030602030204" pitchFamily="34" charset="0"/>
              </a:rPr>
              <a:t>The New Journey For Performance Engineering</a:t>
            </a:r>
          </a:p>
        </p:txBody>
      </p:sp>
      <p:sp>
        <p:nvSpPr>
          <p:cNvPr id="20" name="TextBox 19">
            <a:extLst>
              <a:ext uri="{FF2B5EF4-FFF2-40B4-BE49-F238E27FC236}">
                <a16:creationId xmlns:a16="http://schemas.microsoft.com/office/drawing/2014/main" id="{FEE39AD4-61B2-454D-B7E9-075F5E7EEA19}"/>
              </a:ext>
            </a:extLst>
          </p:cNvPr>
          <p:cNvSpPr txBox="1"/>
          <p:nvPr/>
        </p:nvSpPr>
        <p:spPr>
          <a:xfrm>
            <a:off x="513645" y="1056305"/>
            <a:ext cx="6176404" cy="461665"/>
          </a:xfrm>
          <a:prstGeom prst="rect">
            <a:avLst/>
          </a:prstGeom>
          <a:noFill/>
        </p:spPr>
        <p:txBody>
          <a:bodyPr wrap="square" rtlCol="0">
            <a:spAutoFit/>
          </a:bodyPr>
          <a:lstStyle/>
          <a:p>
            <a:r>
              <a:rPr lang="en-GB" sz="2400" dirty="0">
                <a:solidFill>
                  <a:schemeClr val="bg1">
                    <a:lumMod val="85000"/>
                  </a:schemeClr>
                </a:solidFill>
                <a:latin typeface="Ubuntu" panose="020B0504030602030204" pitchFamily="34" charset="0"/>
              </a:rPr>
              <a:t>What we learned by becoming data driven</a:t>
            </a:r>
          </a:p>
        </p:txBody>
      </p:sp>
      <p:grpSp>
        <p:nvGrpSpPr>
          <p:cNvPr id="30" name="Group 29">
            <a:extLst>
              <a:ext uri="{FF2B5EF4-FFF2-40B4-BE49-F238E27FC236}">
                <a16:creationId xmlns:a16="http://schemas.microsoft.com/office/drawing/2014/main" id="{0E7702BA-DEE7-4EF6-8B10-6277A042ECE2}"/>
              </a:ext>
            </a:extLst>
          </p:cNvPr>
          <p:cNvGrpSpPr/>
          <p:nvPr/>
        </p:nvGrpSpPr>
        <p:grpSpPr>
          <a:xfrm>
            <a:off x="407437" y="1624246"/>
            <a:ext cx="8937714" cy="769441"/>
            <a:chOff x="407437" y="1832965"/>
            <a:chExt cx="8937714" cy="769441"/>
          </a:xfrm>
        </p:grpSpPr>
        <p:sp>
          <p:nvSpPr>
            <p:cNvPr id="21" name="TextBox 20">
              <a:extLst>
                <a:ext uri="{FF2B5EF4-FFF2-40B4-BE49-F238E27FC236}">
                  <a16:creationId xmlns:a16="http://schemas.microsoft.com/office/drawing/2014/main" id="{2E423639-6F10-4484-AAA4-DB0FD591A82E}"/>
                </a:ext>
              </a:extLst>
            </p:cNvPr>
            <p:cNvSpPr txBox="1"/>
            <p:nvPr/>
          </p:nvSpPr>
          <p:spPr>
            <a:xfrm>
              <a:off x="1250306" y="1832965"/>
              <a:ext cx="8094845" cy="769441"/>
            </a:xfrm>
            <a:prstGeom prst="rect">
              <a:avLst/>
            </a:prstGeom>
            <a:noFill/>
          </p:spPr>
          <p:txBody>
            <a:bodyPr wrap="square" rtlCol="0">
              <a:spAutoFit/>
            </a:bodyPr>
            <a:lstStyle/>
            <a:p>
              <a:r>
                <a:rPr lang="en-GB" sz="2400" dirty="0">
                  <a:solidFill>
                    <a:schemeClr val="bg1">
                      <a:lumMod val="85000"/>
                    </a:schemeClr>
                  </a:solidFill>
                  <a:latin typeface="Ubuntu" panose="020B0504030602030204" pitchFamily="34" charset="0"/>
                </a:rPr>
                <a:t>There is always more to be learned </a:t>
              </a:r>
              <a:br>
                <a:rPr lang="en-GB" sz="2400" dirty="0">
                  <a:solidFill>
                    <a:schemeClr val="bg1">
                      <a:lumMod val="85000"/>
                    </a:schemeClr>
                  </a:solidFill>
                  <a:latin typeface="Ubuntu" panose="020B0504030602030204" pitchFamily="34" charset="0"/>
                </a:rPr>
              </a:br>
              <a:r>
                <a:rPr lang="en-GB" sz="2000" dirty="0">
                  <a:solidFill>
                    <a:srgbClr val="FFC000"/>
                  </a:solidFill>
                  <a:latin typeface="Ubuntu" panose="020B0504030602030204" pitchFamily="34" charset="0"/>
                </a:rPr>
                <a:t>The more we understand, the better the questions we can ask.</a:t>
              </a:r>
              <a:endParaRPr lang="en-GB" sz="2400" dirty="0">
                <a:solidFill>
                  <a:srgbClr val="FFC000"/>
                </a:solidFill>
                <a:latin typeface="Ubuntu" panose="020B0504030602030204" pitchFamily="34" charset="0"/>
              </a:endParaRPr>
            </a:p>
          </p:txBody>
        </p:sp>
        <p:pic>
          <p:nvPicPr>
            <p:cNvPr id="23" name="Picture 22">
              <a:extLst>
                <a:ext uri="{FF2B5EF4-FFF2-40B4-BE49-F238E27FC236}">
                  <a16:creationId xmlns:a16="http://schemas.microsoft.com/office/drawing/2014/main" id="{5A13A659-3586-4462-BF3C-BD7435C44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437" y="1943661"/>
              <a:ext cx="609604" cy="609604"/>
            </a:xfrm>
            <a:prstGeom prst="rect">
              <a:avLst/>
            </a:prstGeom>
          </p:spPr>
        </p:pic>
      </p:grpSp>
      <p:grpSp>
        <p:nvGrpSpPr>
          <p:cNvPr id="31" name="Group 30">
            <a:extLst>
              <a:ext uri="{FF2B5EF4-FFF2-40B4-BE49-F238E27FC236}">
                <a16:creationId xmlns:a16="http://schemas.microsoft.com/office/drawing/2014/main" id="{1767BF91-C5F3-43D0-9927-031C66E5BBDE}"/>
              </a:ext>
            </a:extLst>
          </p:cNvPr>
          <p:cNvGrpSpPr/>
          <p:nvPr/>
        </p:nvGrpSpPr>
        <p:grpSpPr>
          <a:xfrm>
            <a:off x="407437" y="2400906"/>
            <a:ext cx="11489094" cy="769441"/>
            <a:chOff x="407437" y="2684673"/>
            <a:chExt cx="11489094" cy="769441"/>
          </a:xfrm>
        </p:grpSpPr>
        <p:sp>
          <p:nvSpPr>
            <p:cNvPr id="24" name="TextBox 23">
              <a:extLst>
                <a:ext uri="{FF2B5EF4-FFF2-40B4-BE49-F238E27FC236}">
                  <a16:creationId xmlns:a16="http://schemas.microsoft.com/office/drawing/2014/main" id="{B5969FD9-8FA9-4A3F-A621-77F0B0FC0872}"/>
                </a:ext>
              </a:extLst>
            </p:cNvPr>
            <p:cNvSpPr txBox="1"/>
            <p:nvPr/>
          </p:nvSpPr>
          <p:spPr>
            <a:xfrm>
              <a:off x="1250306" y="2684673"/>
              <a:ext cx="10646225" cy="769441"/>
            </a:xfrm>
            <a:prstGeom prst="rect">
              <a:avLst/>
            </a:prstGeom>
            <a:noFill/>
          </p:spPr>
          <p:txBody>
            <a:bodyPr wrap="square" rtlCol="0">
              <a:spAutoFit/>
            </a:bodyPr>
            <a:lstStyle/>
            <a:p>
              <a:r>
                <a:rPr lang="en-GB" sz="2400" dirty="0">
                  <a:solidFill>
                    <a:schemeClr val="bg1">
                      <a:lumMod val="85000"/>
                    </a:schemeClr>
                  </a:solidFill>
                  <a:latin typeface="Ubuntu" panose="020B0504030602030204" pitchFamily="34" charset="0"/>
                </a:rPr>
                <a:t>As odd as it seems the data is probably correct</a:t>
              </a:r>
              <a:br>
                <a:rPr lang="en-GB" sz="2400" dirty="0">
                  <a:solidFill>
                    <a:schemeClr val="bg1">
                      <a:lumMod val="85000"/>
                    </a:schemeClr>
                  </a:solidFill>
                  <a:latin typeface="Ubuntu" panose="020B0504030602030204" pitchFamily="34" charset="0"/>
                </a:rPr>
              </a:br>
              <a:r>
                <a:rPr lang="en-GB" sz="2000" dirty="0">
                  <a:solidFill>
                    <a:srgbClr val="FFC000"/>
                  </a:solidFill>
                  <a:latin typeface="Ubuntu" panose="020B0504030602030204" pitchFamily="34" charset="0"/>
                </a:rPr>
                <a:t>Be prepared to set aside long running assumptions. Its faster that way.</a:t>
              </a:r>
              <a:endParaRPr lang="en-GB" sz="2400" dirty="0">
                <a:solidFill>
                  <a:srgbClr val="FFC000"/>
                </a:solidFill>
                <a:latin typeface="Ubuntu" panose="020B0504030602030204" pitchFamily="34" charset="0"/>
              </a:endParaRPr>
            </a:p>
          </p:txBody>
        </p:sp>
        <p:pic>
          <p:nvPicPr>
            <p:cNvPr id="25" name="Picture 24">
              <a:extLst>
                <a:ext uri="{FF2B5EF4-FFF2-40B4-BE49-F238E27FC236}">
                  <a16:creationId xmlns:a16="http://schemas.microsoft.com/office/drawing/2014/main" id="{50BDD16A-18B2-4A22-8349-39EE2BEA7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437" y="2795369"/>
              <a:ext cx="609604" cy="609604"/>
            </a:xfrm>
            <a:prstGeom prst="rect">
              <a:avLst/>
            </a:prstGeom>
          </p:spPr>
        </p:pic>
      </p:grpSp>
      <p:grpSp>
        <p:nvGrpSpPr>
          <p:cNvPr id="32" name="Group 31">
            <a:extLst>
              <a:ext uri="{FF2B5EF4-FFF2-40B4-BE49-F238E27FC236}">
                <a16:creationId xmlns:a16="http://schemas.microsoft.com/office/drawing/2014/main" id="{1F0F56CA-2FF8-48B4-89D8-306A311E5093}"/>
              </a:ext>
            </a:extLst>
          </p:cNvPr>
          <p:cNvGrpSpPr/>
          <p:nvPr/>
        </p:nvGrpSpPr>
        <p:grpSpPr>
          <a:xfrm>
            <a:off x="407437" y="3220280"/>
            <a:ext cx="10248122" cy="769441"/>
            <a:chOff x="407437" y="3667016"/>
            <a:chExt cx="10248122" cy="769441"/>
          </a:xfrm>
        </p:grpSpPr>
        <p:sp>
          <p:nvSpPr>
            <p:cNvPr id="26" name="TextBox 25">
              <a:extLst>
                <a:ext uri="{FF2B5EF4-FFF2-40B4-BE49-F238E27FC236}">
                  <a16:creationId xmlns:a16="http://schemas.microsoft.com/office/drawing/2014/main" id="{5E57A720-BD3B-440E-9D5C-1A57D1AAE7B7}"/>
                </a:ext>
              </a:extLst>
            </p:cNvPr>
            <p:cNvSpPr txBox="1"/>
            <p:nvPr/>
          </p:nvSpPr>
          <p:spPr>
            <a:xfrm>
              <a:off x="1250306" y="3667016"/>
              <a:ext cx="9405253" cy="769441"/>
            </a:xfrm>
            <a:prstGeom prst="rect">
              <a:avLst/>
            </a:prstGeom>
            <a:noFill/>
          </p:spPr>
          <p:txBody>
            <a:bodyPr wrap="square" rtlCol="0">
              <a:spAutoFit/>
            </a:bodyPr>
            <a:lstStyle/>
            <a:p>
              <a:r>
                <a:rPr lang="en-GB" sz="2400" dirty="0">
                  <a:solidFill>
                    <a:schemeClr val="bg1">
                      <a:lumMod val="85000"/>
                    </a:schemeClr>
                  </a:solidFill>
                  <a:latin typeface="Ubuntu" panose="020B0504030602030204" pitchFamily="34" charset="0"/>
                </a:rPr>
                <a:t>Use the data to tell stories</a:t>
              </a:r>
              <a:br>
                <a:rPr lang="en-GB" sz="2400" dirty="0">
                  <a:solidFill>
                    <a:schemeClr val="bg1">
                      <a:lumMod val="85000"/>
                    </a:schemeClr>
                  </a:solidFill>
                  <a:latin typeface="Ubuntu" panose="020B0504030602030204" pitchFamily="34" charset="0"/>
                </a:rPr>
              </a:br>
              <a:r>
                <a:rPr lang="en-GB" sz="2000" dirty="0">
                  <a:solidFill>
                    <a:srgbClr val="FFC000"/>
                  </a:solidFill>
                  <a:latin typeface="Ubuntu" panose="020B0504030602030204" pitchFamily="34" charset="0"/>
                </a:rPr>
                <a:t>Exploit insight to develop </a:t>
              </a:r>
              <a:r>
                <a:rPr lang="en-GB" sz="2000" dirty="0" err="1">
                  <a:solidFill>
                    <a:srgbClr val="FFC000"/>
                  </a:solidFill>
                  <a:latin typeface="Ubuntu" panose="020B0504030602030204" pitchFamily="34" charset="0"/>
                </a:rPr>
                <a:t>explainability</a:t>
              </a:r>
              <a:r>
                <a:rPr lang="en-GB" sz="2000" dirty="0">
                  <a:solidFill>
                    <a:srgbClr val="FFC000"/>
                  </a:solidFill>
                  <a:latin typeface="Ubuntu" panose="020B0504030602030204" pitchFamily="34" charset="0"/>
                </a:rPr>
                <a:t> and interpretability for your customers. </a:t>
              </a:r>
              <a:endParaRPr lang="en-GB" sz="2400" dirty="0">
                <a:solidFill>
                  <a:srgbClr val="FFC000"/>
                </a:solidFill>
                <a:latin typeface="Ubuntu" panose="020B0504030602030204" pitchFamily="34" charset="0"/>
              </a:endParaRPr>
            </a:p>
          </p:txBody>
        </p:sp>
        <p:pic>
          <p:nvPicPr>
            <p:cNvPr id="27" name="Picture 26">
              <a:extLst>
                <a:ext uri="{FF2B5EF4-FFF2-40B4-BE49-F238E27FC236}">
                  <a16:creationId xmlns:a16="http://schemas.microsoft.com/office/drawing/2014/main" id="{F08DFC60-3748-4884-9C4C-F6F081CA1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437" y="3777712"/>
              <a:ext cx="609604" cy="609604"/>
            </a:xfrm>
            <a:prstGeom prst="rect">
              <a:avLst/>
            </a:prstGeom>
          </p:spPr>
        </p:pic>
      </p:grpSp>
      <p:grpSp>
        <p:nvGrpSpPr>
          <p:cNvPr id="33" name="Group 32">
            <a:extLst>
              <a:ext uri="{FF2B5EF4-FFF2-40B4-BE49-F238E27FC236}">
                <a16:creationId xmlns:a16="http://schemas.microsoft.com/office/drawing/2014/main" id="{DD5FE3B8-23EC-4E54-BB90-F5A7DCED4573}"/>
              </a:ext>
            </a:extLst>
          </p:cNvPr>
          <p:cNvGrpSpPr/>
          <p:nvPr/>
        </p:nvGrpSpPr>
        <p:grpSpPr>
          <a:xfrm>
            <a:off x="407437" y="4096017"/>
            <a:ext cx="10479837" cy="1077218"/>
            <a:chOff x="407437" y="4612027"/>
            <a:chExt cx="10479837" cy="1077218"/>
          </a:xfrm>
        </p:grpSpPr>
        <p:sp>
          <p:nvSpPr>
            <p:cNvPr id="28" name="TextBox 27">
              <a:extLst>
                <a:ext uri="{FF2B5EF4-FFF2-40B4-BE49-F238E27FC236}">
                  <a16:creationId xmlns:a16="http://schemas.microsoft.com/office/drawing/2014/main" id="{74977769-BDFE-4A4C-A901-C766B98A789B}"/>
                </a:ext>
              </a:extLst>
            </p:cNvPr>
            <p:cNvSpPr txBox="1"/>
            <p:nvPr/>
          </p:nvSpPr>
          <p:spPr>
            <a:xfrm>
              <a:off x="1250306" y="4612027"/>
              <a:ext cx="9636968" cy="1077218"/>
            </a:xfrm>
            <a:prstGeom prst="rect">
              <a:avLst/>
            </a:prstGeom>
            <a:noFill/>
          </p:spPr>
          <p:txBody>
            <a:bodyPr wrap="square" rtlCol="0">
              <a:spAutoFit/>
            </a:bodyPr>
            <a:lstStyle/>
            <a:p>
              <a:r>
                <a:rPr lang="en-GB" sz="2400" dirty="0">
                  <a:solidFill>
                    <a:schemeClr val="bg1">
                      <a:lumMod val="85000"/>
                    </a:schemeClr>
                  </a:solidFill>
                  <a:latin typeface="Ubuntu" panose="020B0504030602030204" pitchFamily="34" charset="0"/>
                </a:rPr>
                <a:t>Be courageous</a:t>
              </a:r>
              <a:br>
                <a:rPr lang="en-GB" sz="2400" dirty="0">
                  <a:solidFill>
                    <a:schemeClr val="bg1">
                      <a:lumMod val="85000"/>
                    </a:schemeClr>
                  </a:solidFill>
                  <a:latin typeface="Ubuntu" panose="020B0504030602030204" pitchFamily="34" charset="0"/>
                </a:rPr>
              </a:br>
              <a:r>
                <a:rPr lang="en-GB" sz="2000" dirty="0">
                  <a:solidFill>
                    <a:srgbClr val="FFC000"/>
                  </a:solidFill>
                  <a:latin typeface="Ubuntu" panose="020B0504030602030204" pitchFamily="34" charset="0"/>
                </a:rPr>
                <a:t>Experimenting with data and decisions is the only way to learn. Create an environment where new recipes can be tested. Fail often and fail early.</a:t>
              </a:r>
              <a:endParaRPr lang="en-GB" sz="2400" dirty="0">
                <a:solidFill>
                  <a:schemeClr val="bg1">
                    <a:lumMod val="85000"/>
                  </a:schemeClr>
                </a:solidFill>
                <a:latin typeface="Ubuntu" panose="020B0504030602030204" pitchFamily="34" charset="0"/>
              </a:endParaRPr>
            </a:p>
          </p:txBody>
        </p:sp>
        <p:pic>
          <p:nvPicPr>
            <p:cNvPr id="29" name="Picture 28">
              <a:extLst>
                <a:ext uri="{FF2B5EF4-FFF2-40B4-BE49-F238E27FC236}">
                  <a16:creationId xmlns:a16="http://schemas.microsoft.com/office/drawing/2014/main" id="{9DA378B7-CF39-4DEF-801E-D2254CBB2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437" y="4722723"/>
              <a:ext cx="609604" cy="609604"/>
            </a:xfrm>
            <a:prstGeom prst="rect">
              <a:avLst/>
            </a:prstGeom>
          </p:spPr>
        </p:pic>
      </p:grpSp>
      <p:pic>
        <p:nvPicPr>
          <p:cNvPr id="38" name="Picture 37">
            <a:extLst>
              <a:ext uri="{FF2B5EF4-FFF2-40B4-BE49-F238E27FC236}">
                <a16:creationId xmlns:a16="http://schemas.microsoft.com/office/drawing/2014/main" id="{03C1296F-1FF7-4187-AE36-2B516E1EDD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34" y="5359066"/>
            <a:ext cx="1219209" cy="1219209"/>
          </a:xfrm>
          <a:prstGeom prst="rect">
            <a:avLst/>
          </a:prstGeom>
        </p:spPr>
      </p:pic>
      <p:sp>
        <p:nvSpPr>
          <p:cNvPr id="39" name="TextBox 38">
            <a:extLst>
              <a:ext uri="{FF2B5EF4-FFF2-40B4-BE49-F238E27FC236}">
                <a16:creationId xmlns:a16="http://schemas.microsoft.com/office/drawing/2014/main" id="{E42AECB4-6729-44C6-8F71-F85B9C0DCB2C}"/>
              </a:ext>
            </a:extLst>
          </p:cNvPr>
          <p:cNvSpPr txBox="1"/>
          <p:nvPr/>
        </p:nvSpPr>
        <p:spPr>
          <a:xfrm>
            <a:off x="1321843" y="5933281"/>
            <a:ext cx="7660256" cy="400110"/>
          </a:xfrm>
          <a:prstGeom prst="rect">
            <a:avLst/>
          </a:prstGeom>
          <a:noFill/>
        </p:spPr>
        <p:txBody>
          <a:bodyPr wrap="square" rtlCol="0">
            <a:spAutoFit/>
          </a:bodyPr>
          <a:lstStyle/>
          <a:p>
            <a:r>
              <a:rPr lang="en-GB" sz="2000" dirty="0">
                <a:solidFill>
                  <a:schemeClr val="bg1">
                    <a:lumMod val="85000"/>
                  </a:schemeClr>
                </a:solidFill>
                <a:latin typeface="Ubuntu" panose="020B0504030602030204" pitchFamily="34" charset="0"/>
              </a:rPr>
              <a:t>RBS Performance &amp; Decision Science Leader</a:t>
            </a:r>
          </a:p>
        </p:txBody>
      </p:sp>
      <p:sp>
        <p:nvSpPr>
          <p:cNvPr id="40" name="TextBox 39">
            <a:extLst>
              <a:ext uri="{FF2B5EF4-FFF2-40B4-BE49-F238E27FC236}">
                <a16:creationId xmlns:a16="http://schemas.microsoft.com/office/drawing/2014/main" id="{A0B151D9-F56E-43ED-81D1-213285FA560C}"/>
              </a:ext>
            </a:extLst>
          </p:cNvPr>
          <p:cNvSpPr txBox="1"/>
          <p:nvPr/>
        </p:nvSpPr>
        <p:spPr>
          <a:xfrm>
            <a:off x="1321843" y="5423596"/>
            <a:ext cx="3071004" cy="584775"/>
          </a:xfrm>
          <a:prstGeom prst="rect">
            <a:avLst/>
          </a:prstGeom>
          <a:noFill/>
        </p:spPr>
        <p:txBody>
          <a:bodyPr wrap="square" rtlCol="0">
            <a:spAutoFit/>
          </a:bodyPr>
          <a:lstStyle/>
          <a:p>
            <a:r>
              <a:rPr lang="en-GB" sz="3200" dirty="0">
                <a:solidFill>
                  <a:schemeClr val="bg1">
                    <a:lumMod val="85000"/>
                  </a:schemeClr>
                </a:solidFill>
                <a:latin typeface="Ubuntu" panose="020B0504030602030204" pitchFamily="34" charset="0"/>
              </a:rPr>
              <a:t>Will Furneaux</a:t>
            </a:r>
          </a:p>
        </p:txBody>
      </p:sp>
    </p:spTree>
    <p:extLst>
      <p:ext uri="{BB962C8B-B14F-4D97-AF65-F5344CB8AC3E}">
        <p14:creationId xmlns:p14="http://schemas.microsoft.com/office/powerpoint/2010/main" val="276263519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0F45C9-640E-48FD-8BDF-35B658B8D6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 y="0"/>
            <a:ext cx="12190452" cy="6858000"/>
          </a:xfrm>
          <a:prstGeom prst="rect">
            <a:avLst/>
          </a:prstGeom>
          <a:effectLst>
            <a:outerShdw blurRad="50800" dist="50800" dir="5400000" algn="ctr" rotWithShape="0">
              <a:srgbClr val="000000">
                <a:alpha val="43137"/>
              </a:srgbClr>
            </a:outerShdw>
          </a:effectLst>
        </p:spPr>
      </p:pic>
      <p:sp>
        <p:nvSpPr>
          <p:cNvPr id="11" name="Rectangle 10">
            <a:extLst>
              <a:ext uri="{FF2B5EF4-FFF2-40B4-BE49-F238E27FC236}">
                <a16:creationId xmlns:a16="http://schemas.microsoft.com/office/drawing/2014/main" id="{4DB5B330-6FD7-4677-872C-11DFAE75CA8D}"/>
              </a:ext>
            </a:extLst>
          </p:cNvPr>
          <p:cNvSpPr/>
          <p:nvPr/>
        </p:nvSpPr>
        <p:spPr>
          <a:xfrm rot="10800000">
            <a:off x="-12" y="-14586"/>
            <a:ext cx="12190451" cy="4054740"/>
          </a:xfrm>
          <a:prstGeom prst="rect">
            <a:avLst/>
          </a:prstGeom>
          <a:gradFill flip="none" rotWithShape="1">
            <a:gsLst>
              <a:gs pos="20000">
                <a:schemeClr val="tx1"/>
              </a:gs>
              <a:gs pos="97000">
                <a:schemeClr val="bg1">
                  <a:alpha val="0"/>
                </a:schemeClr>
              </a:gs>
            </a:gsLst>
            <a:lin ang="15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78E66D18-1621-4040-8589-718ECCFD6DD8}"/>
              </a:ext>
            </a:extLst>
          </p:cNvPr>
          <p:cNvSpPr txBox="1"/>
          <p:nvPr/>
        </p:nvSpPr>
        <p:spPr>
          <a:xfrm>
            <a:off x="321973" y="71718"/>
            <a:ext cx="8091577" cy="646331"/>
          </a:xfrm>
          <a:prstGeom prst="rect">
            <a:avLst/>
          </a:prstGeom>
          <a:noFill/>
        </p:spPr>
        <p:txBody>
          <a:bodyPr wrap="square" rtlCol="0">
            <a:spAutoFit/>
          </a:bodyPr>
          <a:lstStyle/>
          <a:p>
            <a:r>
              <a:rPr lang="en-GB" sz="3600" b="1" dirty="0">
                <a:solidFill>
                  <a:schemeClr val="bg1">
                    <a:lumMod val="85000"/>
                  </a:schemeClr>
                </a:solidFill>
                <a:latin typeface="Ubuntu" panose="020B0504030602030204" pitchFamily="34" charset="0"/>
              </a:rPr>
              <a:t>“We are entering a new world……</a:t>
            </a:r>
          </a:p>
        </p:txBody>
      </p:sp>
      <p:sp>
        <p:nvSpPr>
          <p:cNvPr id="9" name="Rectangle 8">
            <a:extLst>
              <a:ext uri="{FF2B5EF4-FFF2-40B4-BE49-F238E27FC236}">
                <a16:creationId xmlns:a16="http://schemas.microsoft.com/office/drawing/2014/main" id="{C2DE7BDB-CDC0-45F7-B7B0-F51BE36C9605}"/>
              </a:ext>
            </a:extLst>
          </p:cNvPr>
          <p:cNvSpPr/>
          <p:nvPr/>
        </p:nvSpPr>
        <p:spPr>
          <a:xfrm>
            <a:off x="0" y="4040155"/>
            <a:ext cx="12190451" cy="2880603"/>
          </a:xfrm>
          <a:prstGeom prst="rect">
            <a:avLst/>
          </a:prstGeom>
          <a:gradFill flip="none" rotWithShape="0">
            <a:gsLst>
              <a:gs pos="0">
                <a:schemeClr val="accent1">
                  <a:lumMod val="0"/>
                  <a:lumOff val="100000"/>
                  <a:alpha val="1000"/>
                </a:schemeClr>
              </a:gs>
              <a:gs pos="70000">
                <a:schemeClr val="tx1"/>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1713165F-2497-48F6-B337-A38608BF9324}"/>
              </a:ext>
            </a:extLst>
          </p:cNvPr>
          <p:cNvSpPr txBox="1"/>
          <p:nvPr/>
        </p:nvSpPr>
        <p:spPr>
          <a:xfrm>
            <a:off x="321973" y="5647034"/>
            <a:ext cx="11548055" cy="646331"/>
          </a:xfrm>
          <a:prstGeom prst="rect">
            <a:avLst/>
          </a:prstGeom>
          <a:noFill/>
        </p:spPr>
        <p:txBody>
          <a:bodyPr wrap="square" rtlCol="0">
            <a:spAutoFit/>
          </a:bodyPr>
          <a:lstStyle/>
          <a:p>
            <a:r>
              <a:rPr lang="en-GB" sz="3600" b="1" dirty="0">
                <a:solidFill>
                  <a:schemeClr val="bg1">
                    <a:lumMod val="85000"/>
                  </a:schemeClr>
                </a:solidFill>
                <a:latin typeface="Ubuntu" panose="020B0504030602030204" pitchFamily="34" charset="0"/>
              </a:rPr>
              <a:t>Where </a:t>
            </a:r>
            <a:r>
              <a:rPr lang="en-GB" sz="3600" b="1" dirty="0">
                <a:solidFill>
                  <a:schemeClr val="accent6">
                    <a:lumMod val="75000"/>
                  </a:schemeClr>
                </a:solidFill>
                <a:latin typeface="Ubuntu" panose="020B0504030602030204" pitchFamily="34" charset="0"/>
              </a:rPr>
              <a:t>data</a:t>
            </a:r>
            <a:r>
              <a:rPr lang="en-GB" sz="3600" b="1" dirty="0">
                <a:solidFill>
                  <a:schemeClr val="bg1">
                    <a:lumMod val="85000"/>
                  </a:schemeClr>
                </a:solidFill>
                <a:latin typeface="Ubuntu" panose="020B0504030602030204" pitchFamily="34" charset="0"/>
              </a:rPr>
              <a:t> may be more important than software”</a:t>
            </a:r>
          </a:p>
        </p:txBody>
      </p:sp>
      <p:sp>
        <p:nvSpPr>
          <p:cNvPr id="10" name="TextBox 9">
            <a:extLst>
              <a:ext uri="{FF2B5EF4-FFF2-40B4-BE49-F238E27FC236}">
                <a16:creationId xmlns:a16="http://schemas.microsoft.com/office/drawing/2014/main" id="{4577E043-6CFC-403C-8093-B4BBFE6C2B5D}"/>
              </a:ext>
            </a:extLst>
          </p:cNvPr>
          <p:cNvSpPr txBox="1"/>
          <p:nvPr/>
        </p:nvSpPr>
        <p:spPr>
          <a:xfrm>
            <a:off x="8842442" y="6202201"/>
            <a:ext cx="3022986" cy="646331"/>
          </a:xfrm>
          <a:prstGeom prst="rect">
            <a:avLst/>
          </a:prstGeom>
          <a:noFill/>
        </p:spPr>
        <p:txBody>
          <a:bodyPr wrap="square" rtlCol="0" anchor="ctr">
            <a:spAutoFit/>
          </a:bodyPr>
          <a:lstStyle/>
          <a:p>
            <a:pPr algn="ctr"/>
            <a:r>
              <a:rPr lang="en-GB" sz="3600" b="1" dirty="0">
                <a:solidFill>
                  <a:schemeClr val="bg1">
                    <a:lumMod val="85000"/>
                  </a:schemeClr>
                </a:solidFill>
                <a:latin typeface="Ubuntu" panose="020B0504030602030204" pitchFamily="34" charset="0"/>
              </a:rPr>
              <a:t>-Tim O’Reilly</a:t>
            </a:r>
          </a:p>
        </p:txBody>
      </p:sp>
    </p:spTree>
    <p:extLst>
      <p:ext uri="{BB962C8B-B14F-4D97-AF65-F5344CB8AC3E}">
        <p14:creationId xmlns:p14="http://schemas.microsoft.com/office/powerpoint/2010/main" val="2995761475"/>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20_Theme20">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Custom 101">
      <a:majorFont>
        <a:latin typeface="Roboto"/>
        <a:ea typeface=""/>
        <a:cs typeface="Roboto Medium"/>
      </a:majorFont>
      <a:minorFont>
        <a:latin typeface="Roboto"/>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5015</TotalTime>
  <Words>515</Words>
  <Application>Microsoft Office PowerPoint</Application>
  <PresentationFormat>Widescreen</PresentationFormat>
  <Paragraphs>250</Paragraphs>
  <Slides>9</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Calibri</vt:lpstr>
      <vt:lpstr>HP Simplified</vt:lpstr>
      <vt:lpstr>Open Sans Light</vt:lpstr>
      <vt:lpstr>Roboto</vt:lpstr>
      <vt:lpstr>Ubuntu</vt:lpstr>
      <vt:lpstr>Ubuntu Medium</vt:lpstr>
      <vt:lpstr>1_Office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133</cp:revision>
  <dcterms:created xsi:type="dcterms:W3CDTF">2019-04-14T20:48:10Z</dcterms:created>
  <dcterms:modified xsi:type="dcterms:W3CDTF">2019-04-26T16:37:56Z</dcterms:modified>
</cp:coreProperties>
</file>